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8" r:id="rId4"/>
  </p:sldMasterIdLst>
  <p:notesMasterIdLst>
    <p:notesMasterId r:id="rId43"/>
  </p:notesMasterIdLst>
  <p:handoutMasterIdLst>
    <p:handoutMasterId r:id="rId44"/>
  </p:handoutMasterIdLst>
  <p:sldIdLst>
    <p:sldId id="412" r:id="rId5"/>
    <p:sldId id="629" r:id="rId6"/>
    <p:sldId id="459" r:id="rId7"/>
    <p:sldId id="562" r:id="rId8"/>
    <p:sldId id="554" r:id="rId9"/>
    <p:sldId id="563" r:id="rId10"/>
    <p:sldId id="564" r:id="rId11"/>
    <p:sldId id="565" r:id="rId12"/>
    <p:sldId id="566" r:id="rId13"/>
    <p:sldId id="567" r:id="rId14"/>
    <p:sldId id="568" r:id="rId15"/>
    <p:sldId id="569" r:id="rId16"/>
    <p:sldId id="570" r:id="rId17"/>
    <p:sldId id="571" r:id="rId18"/>
    <p:sldId id="572" r:id="rId19"/>
    <p:sldId id="573" r:id="rId20"/>
    <p:sldId id="594" r:id="rId21"/>
    <p:sldId id="574" r:id="rId22"/>
    <p:sldId id="575" r:id="rId23"/>
    <p:sldId id="595" r:id="rId24"/>
    <p:sldId id="576" r:id="rId25"/>
    <p:sldId id="577" r:id="rId26"/>
    <p:sldId id="622" r:id="rId27"/>
    <p:sldId id="624" r:id="rId28"/>
    <p:sldId id="578" r:id="rId29"/>
    <p:sldId id="579" r:id="rId30"/>
    <p:sldId id="580" r:id="rId31"/>
    <p:sldId id="581" r:id="rId32"/>
    <p:sldId id="625" r:id="rId33"/>
    <p:sldId id="582" r:id="rId34"/>
    <p:sldId id="583" r:id="rId35"/>
    <p:sldId id="584" r:id="rId36"/>
    <p:sldId id="585" r:id="rId37"/>
    <p:sldId id="586" r:id="rId38"/>
    <p:sldId id="587" r:id="rId39"/>
    <p:sldId id="626" r:id="rId40"/>
    <p:sldId id="627" r:id="rId41"/>
    <p:sldId id="628" r:id="rId42"/>
  </p:sldIdLst>
  <p:sldSz cx="12192000" cy="68580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9pPr>
  </p:defaultTextStyle>
  <p:extLst>
    <p:ext uri="{521415D9-36F7-43E2-AB2F-B90AF26B5E84}">
      <p14:sectionLst xmlns:p14="http://schemas.microsoft.com/office/powerpoint/2010/main">
        <p14:section name="Default Section" id="{EF333A79-C18E-7C4B-BC84-8075D837277B}">
          <p14:sldIdLst>
            <p14:sldId id="412"/>
          </p14:sldIdLst>
        </p14:section>
        <p14:section name="Gameplan" id="{C9BCAAF1-BE94-7343-9746-01D9354F9C09}">
          <p14:sldIdLst>
            <p14:sldId id="629"/>
          </p14:sldIdLst>
        </p14:section>
        <p14:section name="Instructions" id="{FFC82DB3-7B58-044B-A072-5DC88340F3F9}">
          <p14:sldIdLst>
            <p14:sldId id="459"/>
          </p14:sldIdLst>
        </p14:section>
        <p14:section name="Answers to Questions" id="{029E60A6-9FDE-CC48-8BB6-23D0A36E0DD7}">
          <p14:sldIdLst>
            <p14:sldId id="562"/>
            <p14:sldId id="554"/>
            <p14:sldId id="563"/>
            <p14:sldId id="564"/>
            <p14:sldId id="565"/>
            <p14:sldId id="566"/>
            <p14:sldId id="567"/>
            <p14:sldId id="568"/>
            <p14:sldId id="569"/>
            <p14:sldId id="570"/>
            <p14:sldId id="571"/>
            <p14:sldId id="572"/>
            <p14:sldId id="573"/>
            <p14:sldId id="594"/>
            <p14:sldId id="574"/>
            <p14:sldId id="575"/>
            <p14:sldId id="595"/>
            <p14:sldId id="576"/>
            <p14:sldId id="577"/>
            <p14:sldId id="622"/>
            <p14:sldId id="624"/>
            <p14:sldId id="578"/>
            <p14:sldId id="579"/>
            <p14:sldId id="580"/>
            <p14:sldId id="581"/>
            <p14:sldId id="625"/>
            <p14:sldId id="582"/>
            <p14:sldId id="583"/>
            <p14:sldId id="584"/>
            <p14:sldId id="585"/>
            <p14:sldId id="586"/>
            <p14:sldId id="587"/>
            <p14:sldId id="626"/>
            <p14:sldId id="627"/>
            <p14:sldId id="62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81818"/>
    <a:srgbClr val="6E3476"/>
    <a:srgbClr val="E7D0EA"/>
    <a:srgbClr val="B500C7"/>
    <a:srgbClr val="FFD300"/>
    <a:srgbClr val="00A5D3"/>
    <a:srgbClr val="2D0922"/>
    <a:srgbClr val="004D2C"/>
    <a:srgbClr val="272040"/>
    <a:srgbClr val="372F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153" autoAdjust="0"/>
    <p:restoredTop sz="91620" autoAdjust="0"/>
  </p:normalViewPr>
  <p:slideViewPr>
    <p:cSldViewPr snapToGrid="0" snapToObjects="1">
      <p:cViewPr varScale="1">
        <p:scale>
          <a:sx n="103" d="100"/>
          <a:sy n="103" d="100"/>
        </p:scale>
        <p:origin x="328" y="38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90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3D3EF6-AC4C-1540-AAE1-15E209DEFE02}" type="datetimeFigureOut">
              <a:rPr lang="en-US" smtClean="0"/>
              <a:t>5/9/25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03941A-A5C7-6640-B902-A98FF4DD71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63747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fld id="{6014E998-94E4-44FB-AF4F-C1A6C2CE74CA}" type="datetimeFigureOut">
              <a:rPr lang="en-US"/>
              <a:pPr>
                <a:defRPr/>
              </a:pPr>
              <a:t>5/9/25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fld id="{D13B5FD0-2108-4DA2-819D-13274AB556A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5754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13B5FD0-2108-4DA2-819D-13274AB556A3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0535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E14D32-BD4A-9683-D6E5-CBDD61D0F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4ABAD72-8BE1-648A-DBFF-A3B36B7704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898EF88-543A-413A-594F-53F1D5522A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Header has to end with a colon, and the body has to be indented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0BE963-BA5F-7EB3-1B73-50ACF345BA0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13B5FD0-2108-4DA2-819D-13274AB556A3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7973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561E77-04EA-AC51-D362-D4D80B7A8D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512047D-F01A-8168-2BBC-B445ADF5960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5AC3AA3-5620-9EB0-9BED-8CDCB135C4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Header has to end with a colon, and the body has to be indented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A09678-750B-D20F-2E8C-53FAF950AD4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13B5FD0-2108-4DA2-819D-13274AB556A3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2112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993B1D-B55E-16E6-6936-D110DC5645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9EBA7F5-1EB3-B87E-2E34-BF99CFD48CC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120FA49-3871-42A1-1848-93CAF1847C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Header has to end with a colon, and the body has to be indented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81FE05-24D4-7C92-2FD2-822AC433646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13B5FD0-2108-4DA2-819D-13274AB556A3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7353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8680D3-5C96-0C91-F452-E608316584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99449A8-D9CA-39C5-3674-AA246634374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299958E-0FDA-7CB5-D77B-F0E2BCFFD2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Header has to end with a colon, and the body has to be indented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05F03F-F859-69CE-71E4-07E57CD824E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13B5FD0-2108-4DA2-819D-13274AB556A3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07598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9C4B98-BCFC-81CE-AD15-0047887153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D9F78A5-CF0E-0C06-593E-3CEDC7E8A6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188FA44-2BB4-187D-244C-1F23F56453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Header has to end with a colon, and the body has to be indented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A027EC-CA3F-F7C2-FAB3-60E3B03EAEE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13B5FD0-2108-4DA2-819D-13274AB556A3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4750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EDBFA4-BDA0-3F9B-0390-6A733EF493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E1474E2-93A0-EB31-0B62-8D11682F85E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DBF24A3-18E7-CDD1-ECB0-AF0B8DE0CF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Header has to end with a colon, and the body has to be indented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738DB-0C85-9B3B-DC7A-D2025A5C1F2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13B5FD0-2108-4DA2-819D-13274AB556A3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7696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1861A1-A49A-D149-9617-9961B35D48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73936CB-EC6B-1555-E39A-457749F72C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D00D17-EF84-987E-E9A5-67E7FDF2DE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Header has to end with a colon, and the body has to be indented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D9DFF0-168B-BF5B-CD58-41F1AF23A1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13B5FD0-2108-4DA2-819D-13274AB556A3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50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0201AA-A7CE-0DB9-6DA7-E4BF51AD0B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64AA93D-E495-99E7-6C11-620ADCE01A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A126BA7-25C9-EABA-85B0-820984E224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Header has to end with a colon, and the body has to be indented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33D167-7924-D080-503D-5D5AB86C3C1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13B5FD0-2108-4DA2-819D-13274AB556A3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402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315557-6E56-8811-D7A7-F17FCBA8ED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957587D-D704-F97A-26E1-F9FF935B27B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478FDF5-F8A7-ED08-FDF9-69EBB87F7F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Header has to end with a colon, and the body has to be indented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2FF315-AB68-2B4A-7A32-7F4560F6BFB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13B5FD0-2108-4DA2-819D-13274AB556A3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09316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A1512B-1CF9-7AA0-A91D-09F5FD04DB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D5D4C48-F110-1FE9-726B-0751F605B06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B616857-3D88-02D5-3C60-05F0E1D972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Header has to end with a colon, and the body has to be indented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0B0C8D-CFBF-0023-CF48-F10557055D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13B5FD0-2108-4DA2-819D-13274AB556A3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1978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01FBB6-B22C-DA0D-749F-2D2B1D077F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F893BB8-0510-8909-01AE-193112A93CB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99FB949-FAA6-40CA-4E72-70E0AF9AB8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Header has to end with a colon, and the body has to be indented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7046B8-36E8-5E6A-3351-DA6A17E26E4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13B5FD0-2108-4DA2-819D-13274AB556A3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11119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32846A-4983-F853-4909-CD2B9275EF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FB2C95A-C95C-CEE0-2FF7-F49EA09C71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16CBDCB-9252-73C9-891A-9424642711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Header has to end with a colon, and the body has to be indented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F0D6E6-9EB3-70F3-F5E3-B40B6F2730D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13B5FD0-2108-4DA2-819D-13274AB556A3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06146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660AAF-996C-51CC-3A62-77BC4C9BFF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E797B62-9077-CDAF-5800-1C0D847611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5A462C2-D1D2-8C67-F50B-FBD7BCD4BA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Header has to end with a colon, and the body has to be indented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4217BE-46D9-2001-1DF8-1DDB311E056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13B5FD0-2108-4DA2-819D-13274AB556A3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82425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13B5FD0-2108-4DA2-819D-13274AB556A3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77104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13B5FD0-2108-4DA2-819D-13274AB556A3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25198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21DEF4-0795-6312-541B-4BA1D5EF94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72B7A4F-0986-AA00-DAD0-EADDA88901D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7F57F7F-97A0-317E-C8B9-68DAACD131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Header has to end with a colon, and the body has to be indented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97A526-16B9-F7C9-EC49-E3F9C07B7D1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13B5FD0-2108-4DA2-819D-13274AB556A3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000845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D73454-0D94-C9D9-7C91-5CECE0BA22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BFC2755-0236-7A85-6AE7-C83B3688E6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4251BF5-0E61-18D9-FF38-7227D8D507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Header has to end with a colon, and the body has to be indented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C82676-6873-0862-23BE-32458D61A9D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13B5FD0-2108-4DA2-819D-13274AB556A3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5218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791FA1-7355-7F1F-48B1-2EC1328C3E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266F95A-5A41-D662-5AC4-EED43F3711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42FEB52-A360-4DA4-7266-4BE92E1615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Header has to end with a colon, and the body has to be indented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AC1DA2-4AE2-B590-613C-FC418FFFCA5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13B5FD0-2108-4DA2-819D-13274AB556A3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41579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34F402-9A3C-F78B-B89D-2C1AEE1963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E1FCCC1-E071-C359-77CF-8C84C36F79F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B97E57E-0256-325A-98EF-597C7089A1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Header has to end with a colon, and the body has to be indented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B6D754-7386-AB35-4D21-A8C5CCE3B31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13B5FD0-2108-4DA2-819D-13274AB556A3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30240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8B1C36-F3D9-B730-DE94-C961AA115A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F11A3C3-C552-17E5-2538-0D62F29D10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5993DB0-5D9A-8EC2-A11E-11F3549CD7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Header has to end with a colon, and the body has to be indented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3AACAE-1D35-FAA3-A1BA-BC621DB5078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13B5FD0-2108-4DA2-819D-13274AB556A3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70003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730810-3D2B-3E47-F37F-994A9FC6C8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C9F7316-7A9F-F1A0-6B76-CB13C09677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8739A5B-6C91-36DE-FF43-CC940A0B60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Header has to end with a colon, and the body has to be indented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4C3AA4-BC83-8E6A-690D-5BFE2DE1D22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13B5FD0-2108-4DA2-819D-13274AB556A3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68620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4E5629-91BB-B4C3-8FCB-F9B9F9D43E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40F0533-C6E3-2188-48E8-CA96BC16363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1225A2-EFE5-F845-CD5B-385DD9500A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Header has to end with a colon, and the body has to be indented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E934DA-88D8-CAD7-CFFE-B04E8D0876C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13B5FD0-2108-4DA2-819D-13274AB556A3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88513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A1D69C-8518-7D8B-2D3A-80DACD4CB8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DD3E9EF-A565-387A-DDCF-3249C649F49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6948089-9905-605D-6BFE-EA18639F46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Header has to end with a colon, and the body has to be indented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AC120D-89BF-4B5B-7E69-2F1132DEC44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13B5FD0-2108-4DA2-819D-13274AB556A3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56404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108986-77BC-6DD9-EDFE-1CB437B92C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85580C3-D4FA-87A2-A0D1-1D5EC4A99D2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0C246DD-3402-7B3F-D515-5F017DB690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Header has to end with a colon, and the body has to be indented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59BD09-EF7B-067D-5F15-5519A654D8C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13B5FD0-2108-4DA2-819D-13274AB556A3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70357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96FDA0-225A-6C53-3269-6F31244D39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12EB50C-A88A-3141-0F15-3383CD4117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3B6BBAE-9E07-F238-9345-DA08ABAADA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Header has to end with a colon, and the body has to be indented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690532-6DBE-0F1F-A9E0-AD694DA5D61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13B5FD0-2108-4DA2-819D-13274AB556A3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88573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B966C7-A483-87DA-53DB-787BB60F0E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FCE18AB-2D7E-8F8F-08D0-B1AFD3E451C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59037D0-3269-5F8A-C287-F4AB6417E8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Header has to end with a colon, and the body has to be indented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499E3F-E760-74FB-4F08-11285648977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13B5FD0-2108-4DA2-819D-13274AB556A3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06577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2B045B-0258-7627-9543-3DD205C786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0279FFC-22C5-D247-195A-4565B4A5059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3EECC36-6A70-B849-19BA-AC01A21100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Header has to end with a colon, and the body has to be indented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456ACB-F507-DCAA-D054-8FCDC7AB8AC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13B5FD0-2108-4DA2-819D-13274AB556A3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09067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74954A-D06F-F2B5-DDB6-7CA67708E5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6023047-F825-6DB0-FB47-B3CBA0343B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108F141-20BA-E345-9562-C9B95CEBF8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H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Word embeddings give us a way to use an </a:t>
            </a:r>
            <a:r>
              <a:rPr lang="en-PH" b="1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efficient, dense representation </a:t>
            </a:r>
            <a:r>
              <a:rPr lang="en-PH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in which </a:t>
            </a:r>
            <a:r>
              <a:rPr lang="en-PH" b="1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similar words have a similar encoding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DCB2B3-9623-AF32-104D-96F883A6A5B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13B5FD0-2108-4DA2-819D-13274AB556A3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1318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E71A55-4433-ED78-963F-ECB0BA8D50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D59BBF-4A6D-35D2-3B57-CAF079ACC8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6AB5CAA-8B2F-E4D9-21A7-B8AA376AFC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Header has to end with a colon, and the body has to be indented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7DA1CC-3A00-CBAE-73FC-F00EA5A32EE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13B5FD0-2108-4DA2-819D-13274AB556A3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33029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D53D89-4683-7134-A2C3-E0A956FB4C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B830A79-92EC-7752-3057-C88352871D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E14FFD1-DD29-BAA2-4D27-51A5E77AD0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Header has to end with a colon, and the body has to be indented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85E656-D819-449A-BF6B-672457D525A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13B5FD0-2108-4DA2-819D-13274AB556A3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6430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9B058C-A797-4D3D-0764-D78D21EB18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B7C9553-6A17-D5FE-2A5F-075855C81D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E90DA22-F226-03D3-E278-89BEB9555A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Header has to end with a colon, and the body has to be indented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9E4BD0-011D-9B96-C67F-77A0B622C25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13B5FD0-2108-4DA2-819D-13274AB556A3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4734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E841C8-8130-569F-4363-6550D0A9E3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A6F797E-E7AF-B01B-B651-235093A5DC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8F2E6FE-1DAF-F34A-6F44-759DBA1A64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Header has to end with a colon, and the body has to be indented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CEAD79-5ACF-8E76-E563-5425B73015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13B5FD0-2108-4DA2-819D-13274AB556A3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9467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3D0E59-A17A-F8CA-FE6A-52FB20F31C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C11F43C-D1AC-B794-9EA7-5F4E079C41C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05424EA-AD23-B631-3B7B-12A8D2DED1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Header has to end with a colon, and the body has to be indented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BA672A-AE9B-6E7F-DF96-5344773832A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13B5FD0-2108-4DA2-819D-13274AB556A3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3285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E12EEF-AD56-B209-CD27-FAA6A0A906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E816194-E2F9-F62B-0C15-EDDABCC1D16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AF1B9CC-120A-C7B1-6956-8BDC74FDA6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Header has to end with a colon, and the body has to be indented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DE58C2-A06D-D43E-4B32-ED2D6718711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13B5FD0-2108-4DA2-819D-13274AB556A3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9754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BDB7B2-9BC2-9E40-6CD5-F3B0AA398A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4B9D368-C1DA-2E78-ECFE-01B9A0D926A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98EB4A1-87B4-86A5-136B-074B88A208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Header has to end with a colon, and the body has to be indented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774867-D891-1FC9-EA2D-2A665579211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13B5FD0-2108-4DA2-819D-13274AB556A3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1257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D6BBE0-05FD-CDCE-6173-6B5D728D7D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812F9FB-707C-596D-36C5-0708B8F31AC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6544F87-F7A5-55C6-C7E2-41BB935A62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Header has to end with a colon, and the body has to be indented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7C1237-D025-918D-745D-E6271E3823E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13B5FD0-2108-4DA2-819D-13274AB556A3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9217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-1-Nexus-1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943"/>
          <a:stretch/>
        </p:blipFill>
        <p:spPr>
          <a:xfrm>
            <a:off x="-1" y="-14655"/>
            <a:ext cx="12191999" cy="687265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0399" y="2810503"/>
            <a:ext cx="2265680" cy="1626568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514228" y="4916960"/>
            <a:ext cx="8882989" cy="541459"/>
          </a:xfrm>
          <a:prstGeom prst="rect">
            <a:avLst/>
          </a:prstGeom>
        </p:spPr>
        <p:txBody>
          <a:bodyPr lIns="162000" anchor="t"/>
          <a:lstStyle>
            <a:lvl1pPr algn="l">
              <a:defRPr sz="3600" b="1" cap="none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presentation title</a:t>
            </a:r>
          </a:p>
        </p:txBody>
      </p:sp>
      <p:sp>
        <p:nvSpPr>
          <p:cNvPr id="1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514632" y="5498065"/>
            <a:ext cx="7169537" cy="504014"/>
          </a:xfrm>
        </p:spPr>
        <p:txBody>
          <a:bodyPr lIns="162000"/>
          <a:lstStyle>
            <a:lvl1pPr marL="0" indent="0" algn="l"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6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514633" y="5846324"/>
            <a:ext cx="7169568" cy="343466"/>
          </a:xfrm>
        </p:spPr>
        <p:txBody>
          <a:bodyPr lIns="162000"/>
          <a:lstStyle>
            <a:lvl1pPr marL="0" indent="0" algn="l">
              <a:buNone/>
              <a:defRPr sz="1600" b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Office/Designation</a:t>
            </a:r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514229" y="6263643"/>
            <a:ext cx="3367940" cy="199706"/>
          </a:xfrm>
        </p:spPr>
        <p:txBody>
          <a:bodyPr lIns="162000" rIns="0" bIns="0" anchor="b"/>
          <a:lstStyle>
            <a:lvl1pPr marL="0" indent="0" algn="l">
              <a:buNone/>
              <a:defRPr sz="1400" b="0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XX MONTH 20XX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514632" y="4655396"/>
            <a:ext cx="8882490" cy="278430"/>
          </a:xfrm>
        </p:spPr>
        <p:txBody>
          <a:bodyPr lIns="162000" tIns="0" rIns="0" bIns="0"/>
          <a:lstStyle>
            <a:lvl1pPr marL="0" indent="0" algn="l">
              <a:buNone/>
              <a:defRPr sz="1800" b="1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NAME OF CONFERENCE OR EVENT</a:t>
            </a:r>
          </a:p>
        </p:txBody>
      </p:sp>
    </p:spTree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4F2D060-B395-084D-8BDF-91C7BE6CA44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/>
              <a:t>[Presentation Title]    |    [Presenter Name]    |    [DD MMM YYYY]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3928715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-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893169" y="0"/>
            <a:ext cx="5298831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insert photo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95325" y="441325"/>
            <a:ext cx="5818016" cy="1249363"/>
          </a:xfrm>
        </p:spPr>
        <p:txBody>
          <a:bodyPr/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/>
              <a:t>[Presentation Title]    |    [Presenter Name]    |    [DD MMM YYYY]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4F2D060-B395-084D-8BDF-91C7BE6CA44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6"/>
          </p:nvPr>
        </p:nvSpPr>
        <p:spPr>
          <a:xfrm>
            <a:off x="695325" y="1800665"/>
            <a:ext cx="5818188" cy="39670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91046666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95324" y="4649527"/>
            <a:ext cx="10801351" cy="1157739"/>
          </a:xfrm>
        </p:spPr>
        <p:txBody>
          <a:bodyPr lIns="0"/>
          <a:lstStyle>
            <a:lvl1pPr marL="0" indent="0">
              <a:buNone/>
              <a:defRPr sz="20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insert body text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3319737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insert photo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4F2D060-B395-084D-8BDF-91C7BE6CA44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695325" y="3323964"/>
            <a:ext cx="1080135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l"/>
            <a:r>
              <a:rPr lang="en-US"/>
              <a:t>[Presentation Title]    |    [Presenter Name]    |    [DD MMM YYYY]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952166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Sandw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95324" y="3902197"/>
            <a:ext cx="10801351" cy="1947274"/>
          </a:xfrm>
        </p:spPr>
        <p:txBody>
          <a:bodyPr lIns="0" rIns="90000"/>
          <a:lstStyle>
            <a:lvl1pPr marL="0" indent="0">
              <a:buNone/>
              <a:defRPr sz="24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</a:lstStyle>
          <a:p>
            <a:pPr lvl="0"/>
            <a:r>
              <a:rPr lang="en-US" dirty="0"/>
              <a:t>Click to insert body text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95324" y="1746039"/>
            <a:ext cx="10801351" cy="2156158"/>
          </a:xfrm>
        </p:spPr>
        <p:txBody>
          <a:bodyPr anchor="ctr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to insert graphic of logos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4F2D060-B395-084D-8BDF-91C7BE6CA44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l"/>
            <a:r>
              <a:rPr lang="en-US"/>
              <a:t>[Presentation Title]    |    [Presenter Name]    |    [DD MMM YYYY]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7723858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5325" y="1762686"/>
            <a:ext cx="5301192" cy="639762"/>
          </a:xfrm>
        </p:spPr>
        <p:txBody>
          <a:bodyPr lIns="0" anchor="b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5325" y="2402448"/>
            <a:ext cx="5301192" cy="3325999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762686"/>
            <a:ext cx="5303307" cy="639762"/>
          </a:xfrm>
        </p:spPr>
        <p:txBody>
          <a:bodyPr lIns="0" anchor="b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402448"/>
            <a:ext cx="5303307" cy="3325999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4F2D060-B395-084D-8BDF-91C7BE6CA44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/>
              <a:t>[Presentation Title]    |    [Presenter Name]    |    [DD MMM YYYY]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400836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5324" y="1762686"/>
            <a:ext cx="5299075" cy="4076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762686"/>
            <a:ext cx="5299075" cy="4076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4F2D060-B395-084D-8BDF-91C7BE6CA44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/>
              <a:t>[Presentation Title]    |    [Presenter Name]    |    [DD MMM YYYY]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0031776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hoto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0" y="0"/>
            <a:ext cx="12192000" cy="6858000"/>
          </a:xfrm>
        </p:spPr>
        <p:txBody>
          <a:bodyPr bIns="1116000"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custom photo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4F2D060-B395-084D-8BDF-91C7BE6CA44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l"/>
            <a:r>
              <a:rPr lang="en-US"/>
              <a:t>[Presentation Title]    |    [Presenter Name]    |    [DD MMM YYYY]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 flipV="1">
            <a:off x="553918" y="5949729"/>
            <a:ext cx="675824" cy="511200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695326" y="2287661"/>
            <a:ext cx="3088884" cy="3179250"/>
          </a:xfrm>
        </p:spPr>
        <p:txBody>
          <a:bodyPr/>
          <a:lstStyle>
            <a:lvl1pPr marL="0" indent="0">
              <a:buNone/>
              <a:tabLst/>
              <a:defRPr sz="1600" b="0" baseline="0">
                <a:solidFill>
                  <a:schemeClr val="bg1"/>
                </a:solidFill>
              </a:defRPr>
            </a:lvl1pPr>
            <a:lvl2pPr marL="12700" indent="0">
              <a:buNone/>
              <a:tabLst/>
              <a:defRPr>
                <a:solidFill>
                  <a:schemeClr val="bg1"/>
                </a:solidFill>
              </a:defRPr>
            </a:lvl2pPr>
            <a:lvl3pPr marL="12700" indent="0">
              <a:buNone/>
              <a:tabLst/>
              <a:defRPr>
                <a:solidFill>
                  <a:schemeClr val="bg1"/>
                </a:solidFill>
              </a:defRPr>
            </a:lvl3pPr>
            <a:lvl4pPr marL="12700" indent="0">
              <a:buNone/>
              <a:tabLst/>
              <a:defRPr>
                <a:solidFill>
                  <a:schemeClr val="bg1"/>
                </a:solidFill>
              </a:defRPr>
            </a:lvl4pPr>
            <a:lvl5pPr marL="12700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[Click to edit text] The quick brown fox jumps over the lazy dog. The Asian Institute of Management (AIM) is the Asian pioneer in management education. Our vision is to inspire and support a uniquely Asian approach to business and societal management that respects the social and financial impact of its decisions and actions.</a:t>
            </a:r>
            <a:endParaRPr lang="en-US" sz="1900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-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4F2D060-B395-084D-8BDF-91C7BE6CA44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/>
              <a:t>[Presentation Title]    |    [Presenter Name]    |    [DD MMM YYYY]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6761604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-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4F2D060-B395-084D-8BDF-91C7BE6CA44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l"/>
            <a:r>
              <a:rPr lang="en-US"/>
              <a:t>[Presentation Title]    |    [Presenter Name]    |    [DD MMM YYYY]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 flipV="1">
            <a:off x="553918" y="5949729"/>
            <a:ext cx="675824" cy="51120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-Ligh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33600" y="4829817"/>
            <a:ext cx="10058400" cy="202818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5324" y="1069144"/>
            <a:ext cx="10801351" cy="966957"/>
          </a:xfrm>
          <a:prstGeom prst="rect">
            <a:avLst/>
          </a:prstGeom>
        </p:spPr>
        <p:txBody>
          <a:bodyPr lIns="0" anchor="t"/>
          <a:lstStyle>
            <a:lvl1pPr algn="l">
              <a:defRPr sz="4800" b="1" cap="none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Rectangle 2"/>
          <p:cNvSpPr/>
          <p:nvPr userDrawn="1"/>
        </p:nvSpPr>
        <p:spPr>
          <a:xfrm>
            <a:off x="502276" y="5898524"/>
            <a:ext cx="850006" cy="6825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-1-Nexus-2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943"/>
          <a:stretch/>
        </p:blipFill>
        <p:spPr>
          <a:xfrm>
            <a:off x="-1" y="-14655"/>
            <a:ext cx="12191999" cy="6872655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-1" y="1971410"/>
            <a:ext cx="12192001" cy="488659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59000">
                <a:schemeClr val="tx2">
                  <a:alpha val="57000"/>
                </a:schemeClr>
              </a:gs>
              <a:gs pos="10000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514228" y="4401595"/>
            <a:ext cx="8882989" cy="961767"/>
          </a:xfrm>
          <a:prstGeom prst="rect">
            <a:avLst/>
          </a:prstGeom>
        </p:spPr>
        <p:txBody>
          <a:bodyPr lIns="162000" anchor="t"/>
          <a:lstStyle>
            <a:lvl1pPr algn="l">
              <a:lnSpc>
                <a:spcPct val="90000"/>
              </a:lnSpc>
              <a:defRPr sz="3600" b="1" cap="none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presentation title line 1</a:t>
            </a:r>
            <a:br>
              <a:rPr lang="en-US" dirty="0"/>
            </a:br>
            <a:r>
              <a:rPr lang="en-US" dirty="0"/>
              <a:t>Presentation title line 2</a:t>
            </a:r>
          </a:p>
        </p:txBody>
      </p:sp>
      <p:sp>
        <p:nvSpPr>
          <p:cNvPr id="1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514632" y="5498065"/>
            <a:ext cx="7169537" cy="504014"/>
          </a:xfrm>
        </p:spPr>
        <p:txBody>
          <a:bodyPr lIns="162000"/>
          <a:lstStyle>
            <a:lvl1pPr marL="0" indent="0" algn="l"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6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514633" y="5846324"/>
            <a:ext cx="7169568" cy="343466"/>
          </a:xfrm>
        </p:spPr>
        <p:txBody>
          <a:bodyPr lIns="162000"/>
          <a:lstStyle>
            <a:lvl1pPr marL="0" indent="0" algn="l">
              <a:buNone/>
              <a:defRPr sz="1600" b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Office/Designation</a:t>
            </a:r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514229" y="6263643"/>
            <a:ext cx="3367940" cy="199706"/>
          </a:xfrm>
        </p:spPr>
        <p:txBody>
          <a:bodyPr lIns="162000" rIns="0" bIns="0" anchor="b"/>
          <a:lstStyle>
            <a:lvl1pPr marL="0" indent="0" algn="l">
              <a:buNone/>
              <a:defRPr sz="1400" b="0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XX MONTH 20XX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0399" y="2268755"/>
            <a:ext cx="2265680" cy="1626568"/>
          </a:xfrm>
          <a:prstGeom prst="rect">
            <a:avLst/>
          </a:prstGeom>
        </p:spPr>
      </p:pic>
      <p:sp>
        <p:nvSpPr>
          <p:cNvPr id="9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514632" y="4078761"/>
            <a:ext cx="8882490" cy="278430"/>
          </a:xfrm>
        </p:spPr>
        <p:txBody>
          <a:bodyPr lIns="162000" tIns="0" rIns="0" bIns="0"/>
          <a:lstStyle>
            <a:lvl1pPr marL="0" indent="0" algn="l">
              <a:buNone/>
              <a:defRPr sz="1800" b="1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NAME OF CONFERENCE OR EVENT</a:t>
            </a:r>
          </a:p>
        </p:txBody>
      </p:sp>
    </p:spTree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-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33600" y="4829817"/>
            <a:ext cx="10058400" cy="202818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5324" y="1069144"/>
            <a:ext cx="10801351" cy="966957"/>
          </a:xfrm>
          <a:prstGeom prst="rect">
            <a:avLst/>
          </a:prstGeom>
        </p:spPr>
        <p:txBody>
          <a:bodyPr anchor="t"/>
          <a:lstStyle>
            <a:lvl1pPr algn="l">
              <a:defRPr sz="4800" b="1" cap="none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14729642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-2-Nexus-Custom-1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0" y="0"/>
            <a:ext cx="12192000" cy="6858000"/>
          </a:xfrm>
        </p:spPr>
        <p:txBody>
          <a:bodyPr bIns="1116000"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custom photo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514229" y="4916960"/>
            <a:ext cx="8877600" cy="541459"/>
          </a:xfrm>
          <a:prstGeom prst="rect">
            <a:avLst/>
          </a:prstGeom>
        </p:spPr>
        <p:txBody>
          <a:bodyPr lIns="162000" anchor="t"/>
          <a:lstStyle>
            <a:lvl1pPr algn="l">
              <a:defRPr sz="3600" b="1" cap="none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presentation title</a:t>
            </a:r>
          </a:p>
        </p:txBody>
      </p:sp>
      <p:sp>
        <p:nvSpPr>
          <p:cNvPr id="1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514632" y="5498065"/>
            <a:ext cx="7169537" cy="504014"/>
          </a:xfrm>
        </p:spPr>
        <p:txBody>
          <a:bodyPr lIns="162000"/>
          <a:lstStyle>
            <a:lvl1pPr marL="0" indent="0" algn="l"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6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514633" y="5846324"/>
            <a:ext cx="7169568" cy="343466"/>
          </a:xfrm>
        </p:spPr>
        <p:txBody>
          <a:bodyPr lIns="162000"/>
          <a:lstStyle>
            <a:lvl1pPr marL="0" indent="0" algn="l">
              <a:buNone/>
              <a:defRPr sz="1600" b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Office/Designation</a:t>
            </a:r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514229" y="6263643"/>
            <a:ext cx="3367940" cy="199706"/>
          </a:xfrm>
        </p:spPr>
        <p:txBody>
          <a:bodyPr lIns="162000" rIns="0" bIns="0" anchor="b"/>
          <a:lstStyle>
            <a:lvl1pPr marL="0" indent="0" algn="l">
              <a:buNone/>
              <a:defRPr sz="1400" b="0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XX MONTH 20XX</a:t>
            </a:r>
          </a:p>
        </p:txBody>
      </p:sp>
      <p:sp>
        <p:nvSpPr>
          <p:cNvPr id="15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514631" y="4655396"/>
            <a:ext cx="8877600" cy="278430"/>
          </a:xfrm>
        </p:spPr>
        <p:txBody>
          <a:bodyPr lIns="162000" tIns="0" rIns="0" bIns="0"/>
          <a:lstStyle>
            <a:lvl1pPr marL="0" indent="0" algn="l">
              <a:buNone/>
              <a:defRPr sz="1800" b="1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NAME OF CONFERENCE OR EVENT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7" hasCustomPrompt="1"/>
          </p:nvPr>
        </p:nvSpPr>
        <p:spPr>
          <a:xfrm>
            <a:off x="320399" y="2809871"/>
            <a:ext cx="2268000" cy="1627200"/>
          </a:xfrm>
        </p:spPr>
        <p:txBody>
          <a:bodyPr anchor="ctr"/>
          <a:lstStyle>
            <a:lvl1pPr marL="288925" indent="0" algn="ctr">
              <a:buNone/>
              <a:defRPr sz="20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PASTE</a:t>
            </a:r>
            <a:br>
              <a:rPr lang="en-US"/>
            </a:br>
            <a:r>
              <a:rPr lang="en-US"/>
              <a:t>NEXUS </a:t>
            </a:r>
            <a:r>
              <a:rPr lang="en-US" dirty="0"/>
              <a:t>LOGO HERE</a:t>
            </a:r>
          </a:p>
        </p:txBody>
      </p:sp>
    </p:spTree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-2-Nexus-Custom-2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0" y="0"/>
            <a:ext cx="12192000" cy="6858000"/>
          </a:xfrm>
        </p:spPr>
        <p:txBody>
          <a:bodyPr bIns="1116000"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custom photo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514229" y="4401595"/>
            <a:ext cx="8877600" cy="961767"/>
          </a:xfrm>
          <a:prstGeom prst="rect">
            <a:avLst/>
          </a:prstGeom>
        </p:spPr>
        <p:txBody>
          <a:bodyPr lIns="162000" anchor="t"/>
          <a:lstStyle>
            <a:lvl1pPr algn="l">
              <a:lnSpc>
                <a:spcPct val="90000"/>
              </a:lnSpc>
              <a:defRPr sz="3600" b="1" cap="none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presentation title line 1</a:t>
            </a:r>
            <a:br>
              <a:rPr lang="en-US" dirty="0"/>
            </a:br>
            <a:r>
              <a:rPr lang="en-US" dirty="0"/>
              <a:t>Presentation title line 2</a:t>
            </a:r>
          </a:p>
        </p:txBody>
      </p:sp>
      <p:sp>
        <p:nvSpPr>
          <p:cNvPr id="1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514632" y="5498065"/>
            <a:ext cx="7169537" cy="504014"/>
          </a:xfrm>
        </p:spPr>
        <p:txBody>
          <a:bodyPr lIns="162000"/>
          <a:lstStyle>
            <a:lvl1pPr marL="0" indent="0" algn="l"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6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514633" y="5846324"/>
            <a:ext cx="7169568" cy="343466"/>
          </a:xfrm>
        </p:spPr>
        <p:txBody>
          <a:bodyPr lIns="162000"/>
          <a:lstStyle>
            <a:lvl1pPr marL="0" indent="0" algn="l">
              <a:buNone/>
              <a:defRPr sz="1600" b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Office/Designation</a:t>
            </a:r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514229" y="6263643"/>
            <a:ext cx="3367940" cy="199706"/>
          </a:xfrm>
        </p:spPr>
        <p:txBody>
          <a:bodyPr lIns="162000" rIns="0" bIns="0" anchor="b"/>
          <a:lstStyle>
            <a:lvl1pPr marL="0" indent="0" algn="l">
              <a:buNone/>
              <a:defRPr sz="1400" b="0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XX MONTH 20XX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514632" y="4078761"/>
            <a:ext cx="8877600" cy="278430"/>
          </a:xfrm>
        </p:spPr>
        <p:txBody>
          <a:bodyPr lIns="162000" tIns="0" rIns="0" bIns="0"/>
          <a:lstStyle>
            <a:lvl1pPr marL="0" indent="0" algn="l">
              <a:buNone/>
              <a:defRPr sz="1800" b="1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NAME OF CONFERENCE OR EVENT</a:t>
            </a:r>
          </a:p>
        </p:txBody>
      </p:sp>
      <p:sp>
        <p:nvSpPr>
          <p:cNvPr id="19" name="Picture Placeholder 5"/>
          <p:cNvSpPr>
            <a:spLocks noGrp="1"/>
          </p:cNvSpPr>
          <p:nvPr>
            <p:ph type="pic" sz="quarter" idx="17" hasCustomPrompt="1"/>
          </p:nvPr>
        </p:nvSpPr>
        <p:spPr>
          <a:xfrm>
            <a:off x="320399" y="2268755"/>
            <a:ext cx="2268000" cy="1627200"/>
          </a:xfrm>
        </p:spPr>
        <p:txBody>
          <a:bodyPr anchor="ctr"/>
          <a:lstStyle>
            <a:lvl1pPr marL="288925" indent="0" algn="ctr">
              <a:buNone/>
              <a:defRPr sz="20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PASTE</a:t>
            </a:r>
            <a:br>
              <a:rPr lang="en-US"/>
            </a:br>
            <a:r>
              <a:rPr lang="en-US"/>
              <a:t>NEXUS </a:t>
            </a:r>
            <a:r>
              <a:rPr lang="en-US" dirty="0"/>
              <a:t>LOGO HERE</a:t>
            </a:r>
          </a:p>
        </p:txBody>
      </p:sp>
    </p:spTree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-3-Fluid-1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943"/>
          <a:stretch/>
        </p:blipFill>
        <p:spPr>
          <a:xfrm>
            <a:off x="-1" y="-14655"/>
            <a:ext cx="12191999" cy="6872655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514229" y="4916960"/>
            <a:ext cx="7169940" cy="541459"/>
          </a:xfrm>
          <a:prstGeom prst="rect">
            <a:avLst/>
          </a:prstGeom>
        </p:spPr>
        <p:txBody>
          <a:bodyPr lIns="162000" anchor="t"/>
          <a:lstStyle>
            <a:lvl1pPr algn="l">
              <a:defRPr sz="3600" b="1" cap="none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presentation title</a:t>
            </a:r>
          </a:p>
        </p:txBody>
      </p:sp>
      <p:sp>
        <p:nvSpPr>
          <p:cNvPr id="1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514632" y="5498065"/>
            <a:ext cx="7169537" cy="504014"/>
          </a:xfrm>
        </p:spPr>
        <p:txBody>
          <a:bodyPr lIns="162000"/>
          <a:lstStyle>
            <a:lvl1pPr marL="0" indent="0" algn="l"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6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514633" y="5846324"/>
            <a:ext cx="7169568" cy="343466"/>
          </a:xfrm>
        </p:spPr>
        <p:txBody>
          <a:bodyPr lIns="162000"/>
          <a:lstStyle>
            <a:lvl1pPr marL="0" indent="0" algn="l">
              <a:buNone/>
              <a:defRPr sz="1600" b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Office/Designation</a:t>
            </a:r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514229" y="6263643"/>
            <a:ext cx="3367940" cy="199706"/>
          </a:xfrm>
        </p:spPr>
        <p:txBody>
          <a:bodyPr lIns="162000" rIns="0" bIns="0" anchor="b"/>
          <a:lstStyle>
            <a:lvl1pPr marL="0" indent="0" algn="l">
              <a:buNone/>
              <a:defRPr sz="1400" b="0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XX MONTH 20XX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6445"/>
          <a:stretch/>
        </p:blipFill>
        <p:spPr>
          <a:xfrm>
            <a:off x="7920111" y="4677239"/>
            <a:ext cx="4271886" cy="2180761"/>
          </a:xfrm>
          <a:prstGeom prst="rect">
            <a:avLst/>
          </a:prstGeom>
        </p:spPr>
      </p:pic>
      <p:sp>
        <p:nvSpPr>
          <p:cNvPr id="15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514632" y="4655396"/>
            <a:ext cx="7169537" cy="278430"/>
          </a:xfrm>
        </p:spPr>
        <p:txBody>
          <a:bodyPr lIns="162000" tIns="0" rIns="0" bIns="0"/>
          <a:lstStyle>
            <a:lvl1pPr marL="0" indent="0" algn="l">
              <a:buNone/>
              <a:defRPr sz="1800" b="1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NAME OF CONFERENCE OR EVENT</a:t>
            </a:r>
          </a:p>
        </p:txBody>
      </p:sp>
    </p:spTree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-3-Fluid-2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943"/>
          <a:stretch/>
        </p:blipFill>
        <p:spPr>
          <a:xfrm>
            <a:off x="-1" y="-14655"/>
            <a:ext cx="12191999" cy="6872655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-1" y="1958300"/>
            <a:ext cx="12192001" cy="488659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59000">
                <a:schemeClr val="tx2">
                  <a:alpha val="57000"/>
                </a:schemeClr>
              </a:gs>
              <a:gs pos="10000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514228" y="4401595"/>
            <a:ext cx="8882989" cy="961767"/>
          </a:xfrm>
          <a:prstGeom prst="rect">
            <a:avLst/>
          </a:prstGeom>
        </p:spPr>
        <p:txBody>
          <a:bodyPr lIns="162000" anchor="t"/>
          <a:lstStyle>
            <a:lvl1pPr algn="l">
              <a:lnSpc>
                <a:spcPct val="90000"/>
              </a:lnSpc>
              <a:defRPr sz="3600" b="1" cap="none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presentation title line 1</a:t>
            </a:r>
            <a:br>
              <a:rPr lang="en-US" dirty="0"/>
            </a:br>
            <a:r>
              <a:rPr lang="en-US" dirty="0"/>
              <a:t>Presentation title line 2</a:t>
            </a:r>
          </a:p>
        </p:txBody>
      </p:sp>
      <p:sp>
        <p:nvSpPr>
          <p:cNvPr id="1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514632" y="5498065"/>
            <a:ext cx="7169537" cy="504014"/>
          </a:xfrm>
        </p:spPr>
        <p:txBody>
          <a:bodyPr lIns="162000"/>
          <a:lstStyle>
            <a:lvl1pPr marL="0" indent="0" algn="l"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6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514633" y="5846324"/>
            <a:ext cx="7169568" cy="343466"/>
          </a:xfrm>
        </p:spPr>
        <p:txBody>
          <a:bodyPr lIns="162000"/>
          <a:lstStyle>
            <a:lvl1pPr marL="0" indent="0" algn="l">
              <a:buNone/>
              <a:defRPr sz="1600" b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Office/Designation</a:t>
            </a:r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514229" y="6263643"/>
            <a:ext cx="3367940" cy="199706"/>
          </a:xfrm>
        </p:spPr>
        <p:txBody>
          <a:bodyPr lIns="162000" rIns="0" bIns="0" anchor="b"/>
          <a:lstStyle>
            <a:lvl1pPr marL="0" indent="0" algn="l">
              <a:buNone/>
              <a:defRPr sz="1400" b="0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XX MONTH 20XX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514632" y="4078761"/>
            <a:ext cx="8882490" cy="278430"/>
          </a:xfrm>
        </p:spPr>
        <p:txBody>
          <a:bodyPr lIns="162000" tIns="0" rIns="0" bIns="0"/>
          <a:lstStyle>
            <a:lvl1pPr marL="0" indent="0" algn="l">
              <a:buNone/>
              <a:defRPr sz="1800" b="1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NAME OF CONFERENCE OR EVENT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6445"/>
          <a:stretch/>
        </p:blipFill>
        <p:spPr>
          <a:xfrm>
            <a:off x="7920111" y="4677239"/>
            <a:ext cx="4271886" cy="2180761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-4-Fluid-Custom-1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0" y="0"/>
            <a:ext cx="12192000" cy="6858000"/>
          </a:xfrm>
        </p:spPr>
        <p:txBody>
          <a:bodyPr bIns="1116000"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custom photo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514229" y="4916960"/>
            <a:ext cx="7169940" cy="541459"/>
          </a:xfrm>
          <a:prstGeom prst="rect">
            <a:avLst/>
          </a:prstGeom>
        </p:spPr>
        <p:txBody>
          <a:bodyPr lIns="162000" anchor="t"/>
          <a:lstStyle>
            <a:lvl1pPr algn="l">
              <a:defRPr sz="3600" b="1" cap="none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presentation title</a:t>
            </a:r>
          </a:p>
        </p:txBody>
      </p:sp>
      <p:sp>
        <p:nvSpPr>
          <p:cNvPr id="1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514632" y="5498065"/>
            <a:ext cx="7169537" cy="504014"/>
          </a:xfrm>
        </p:spPr>
        <p:txBody>
          <a:bodyPr lIns="162000"/>
          <a:lstStyle>
            <a:lvl1pPr marL="0" indent="0" algn="l"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6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514633" y="5846324"/>
            <a:ext cx="7169568" cy="343466"/>
          </a:xfrm>
        </p:spPr>
        <p:txBody>
          <a:bodyPr lIns="162000"/>
          <a:lstStyle>
            <a:lvl1pPr marL="0" indent="0" algn="l">
              <a:buNone/>
              <a:defRPr sz="1600" b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Office/Designation</a:t>
            </a:r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514229" y="6263643"/>
            <a:ext cx="3367940" cy="199706"/>
          </a:xfrm>
        </p:spPr>
        <p:txBody>
          <a:bodyPr lIns="162000" rIns="0" bIns="0" anchor="b"/>
          <a:lstStyle>
            <a:lvl1pPr marL="0" indent="0" algn="l">
              <a:buNone/>
              <a:defRPr sz="1400" b="0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XX MONTH 20XX</a:t>
            </a:r>
          </a:p>
        </p:txBody>
      </p:sp>
      <p:sp>
        <p:nvSpPr>
          <p:cNvPr id="15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514632" y="4655396"/>
            <a:ext cx="7169537" cy="278430"/>
          </a:xfrm>
        </p:spPr>
        <p:txBody>
          <a:bodyPr lIns="162000" tIns="0" rIns="0" bIns="0"/>
          <a:lstStyle>
            <a:lvl1pPr marL="0" indent="0" algn="l">
              <a:buNone/>
              <a:defRPr sz="1800" b="1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NAME OF CONFERENCE OR EVENT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6445"/>
          <a:stretch/>
        </p:blipFill>
        <p:spPr>
          <a:xfrm>
            <a:off x="7920111" y="4677239"/>
            <a:ext cx="4271886" cy="2180761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-4-Fluid-Custom-2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0" y="0"/>
            <a:ext cx="12192000" cy="6858000"/>
          </a:xfrm>
        </p:spPr>
        <p:txBody>
          <a:bodyPr bIns="1116000"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custom photo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514229" y="4401595"/>
            <a:ext cx="7689614" cy="961767"/>
          </a:xfrm>
          <a:prstGeom prst="rect">
            <a:avLst/>
          </a:prstGeom>
        </p:spPr>
        <p:txBody>
          <a:bodyPr lIns="162000" anchor="t"/>
          <a:lstStyle>
            <a:lvl1pPr algn="l">
              <a:lnSpc>
                <a:spcPct val="90000"/>
              </a:lnSpc>
              <a:defRPr sz="3600" b="1" cap="none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presentation title line 1</a:t>
            </a:r>
            <a:br>
              <a:rPr lang="en-US" dirty="0"/>
            </a:br>
            <a:r>
              <a:rPr lang="en-US" dirty="0"/>
              <a:t>Presentation title line 2</a:t>
            </a:r>
          </a:p>
        </p:txBody>
      </p:sp>
      <p:sp>
        <p:nvSpPr>
          <p:cNvPr id="1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514632" y="5498065"/>
            <a:ext cx="7169537" cy="504014"/>
          </a:xfrm>
        </p:spPr>
        <p:txBody>
          <a:bodyPr lIns="162000"/>
          <a:lstStyle>
            <a:lvl1pPr marL="0" indent="0" algn="l"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6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514633" y="5846324"/>
            <a:ext cx="7169568" cy="343466"/>
          </a:xfrm>
        </p:spPr>
        <p:txBody>
          <a:bodyPr lIns="162000"/>
          <a:lstStyle>
            <a:lvl1pPr marL="0" indent="0" algn="l">
              <a:buNone/>
              <a:defRPr sz="1600" b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Office/Designation</a:t>
            </a:r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514229" y="6263643"/>
            <a:ext cx="3367940" cy="199706"/>
          </a:xfrm>
        </p:spPr>
        <p:txBody>
          <a:bodyPr lIns="162000" rIns="0" bIns="0" anchor="b"/>
          <a:lstStyle>
            <a:lvl1pPr marL="0" indent="0" algn="l">
              <a:buNone/>
              <a:defRPr sz="1400" b="0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XX MONTH 20XX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514632" y="4078761"/>
            <a:ext cx="7689600" cy="278430"/>
          </a:xfrm>
        </p:spPr>
        <p:txBody>
          <a:bodyPr lIns="162000" tIns="0" rIns="0" bIns="0"/>
          <a:lstStyle>
            <a:lvl1pPr marL="0" indent="0" algn="l">
              <a:buNone/>
              <a:defRPr sz="1800" b="1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NAME OF CONFERENCE OR EVENT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6445"/>
          <a:stretch/>
        </p:blipFill>
        <p:spPr>
          <a:xfrm>
            <a:off x="7920111" y="4677239"/>
            <a:ext cx="4271886" cy="2180761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4F2D060-B395-084D-8BDF-91C7BE6CA44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idx="1"/>
          </p:nvPr>
        </p:nvSpPr>
        <p:spPr bwMode="auto">
          <a:xfrm>
            <a:off x="695325" y="1987826"/>
            <a:ext cx="10801350" cy="38361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9000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/>
              <a:t>[Presentation Title]    |    [Presenter Name]    |    [DD MMM YYYY]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5576908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5.png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3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png"/><Relationship Id="rId27" Type="http://schemas.openxmlformats.org/officeDocument/2006/relationships/image" Target="../media/image6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95325" y="1987826"/>
            <a:ext cx="10801350" cy="38361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9000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-2609248" y="2047890"/>
            <a:ext cx="2332800" cy="5434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7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="0" dirty="0">
                <a:solidFill>
                  <a:schemeClr val="tx1"/>
                </a:solidFill>
                <a:latin typeface="+mn-lt"/>
                <a:ea typeface="Verdana" pitchFamily="34" charset="0"/>
                <a:cs typeface="Verdana" pitchFamily="34" charset="0"/>
              </a:rPr>
              <a:t>To edit the presentation footer,</a:t>
            </a:r>
            <a:br>
              <a:rPr lang="en-US" sz="1100" b="0" dirty="0">
                <a:solidFill>
                  <a:schemeClr val="tx1"/>
                </a:solidFill>
                <a:latin typeface="+mn-lt"/>
                <a:ea typeface="Verdana" pitchFamily="34" charset="0"/>
                <a:cs typeface="Verdana" pitchFamily="34" charset="0"/>
              </a:rPr>
            </a:br>
            <a:r>
              <a:rPr lang="en-US" sz="1100" b="0" dirty="0">
                <a:solidFill>
                  <a:schemeClr val="tx1"/>
                </a:solidFill>
                <a:latin typeface="+mn-lt"/>
                <a:ea typeface="Verdana" pitchFamily="34" charset="0"/>
                <a:cs typeface="Verdana" pitchFamily="34" charset="0"/>
              </a:rPr>
              <a:t>go to</a:t>
            </a:r>
            <a:r>
              <a:rPr lang="en-US" sz="1100" b="0" baseline="0" dirty="0">
                <a:solidFill>
                  <a:schemeClr val="tx1"/>
                </a:solidFill>
                <a:latin typeface="+mn-lt"/>
                <a:ea typeface="Verdana" pitchFamily="34" charset="0"/>
                <a:cs typeface="Verdana" pitchFamily="34" charset="0"/>
              </a:rPr>
              <a:t> the </a:t>
            </a:r>
            <a:r>
              <a:rPr lang="en-US" sz="1100" b="1" baseline="0" dirty="0">
                <a:solidFill>
                  <a:schemeClr val="accent3"/>
                </a:solidFill>
                <a:latin typeface="+mn-lt"/>
                <a:ea typeface="Verdana" pitchFamily="34" charset="0"/>
                <a:cs typeface="Verdana" pitchFamily="34" charset="0"/>
              </a:rPr>
              <a:t>View</a:t>
            </a:r>
            <a:r>
              <a:rPr lang="en-US" sz="1100" b="0" baseline="0" dirty="0">
                <a:solidFill>
                  <a:schemeClr val="tx1"/>
                </a:solidFill>
                <a:latin typeface="+mn-lt"/>
                <a:ea typeface="Verdana" pitchFamily="34" charset="0"/>
                <a:cs typeface="Verdana" pitchFamily="34" charset="0"/>
              </a:rPr>
              <a:t> tab and click on</a:t>
            </a:r>
            <a:br>
              <a:rPr lang="en-US" sz="1100" b="0" baseline="0" dirty="0">
                <a:solidFill>
                  <a:schemeClr val="tx1"/>
                </a:solidFill>
                <a:latin typeface="+mn-lt"/>
                <a:ea typeface="Verdana" pitchFamily="34" charset="0"/>
                <a:cs typeface="Verdana" pitchFamily="34" charset="0"/>
              </a:rPr>
            </a:br>
            <a:r>
              <a:rPr lang="en-US" sz="1100" b="1" baseline="0" dirty="0">
                <a:solidFill>
                  <a:schemeClr val="accent3"/>
                </a:solidFill>
                <a:latin typeface="+mn-lt"/>
                <a:ea typeface="Verdana" pitchFamily="34" charset="0"/>
                <a:cs typeface="Verdana" pitchFamily="34" charset="0"/>
              </a:rPr>
              <a:t>Slide Master</a:t>
            </a:r>
            <a:r>
              <a:rPr lang="en-US" sz="1100" b="0" baseline="0" dirty="0">
                <a:solidFill>
                  <a:schemeClr val="tx1"/>
                </a:solidFill>
                <a:latin typeface="+mn-lt"/>
                <a:ea typeface="Verdana" pitchFamily="34" charset="0"/>
                <a:cs typeface="Verdana" pitchFamily="34" charset="0"/>
              </a:rPr>
              <a:t>.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-2609248" y="3873677"/>
            <a:ext cx="2332800" cy="72455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7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="0" baseline="0" dirty="0">
                <a:solidFill>
                  <a:schemeClr val="tx1"/>
                </a:solidFill>
                <a:latin typeface="+mn-lt"/>
                <a:ea typeface="Verdana" pitchFamily="34" charset="0"/>
                <a:cs typeface="Verdana" pitchFamily="34" charset="0"/>
              </a:rPr>
              <a:t>Edit the footer on the </a:t>
            </a:r>
            <a:r>
              <a:rPr lang="en-US" sz="1100" b="1" baseline="0" dirty="0">
                <a:solidFill>
                  <a:schemeClr val="accent3"/>
                </a:solidFill>
                <a:latin typeface="+mn-lt"/>
                <a:ea typeface="Verdana" pitchFamily="34" charset="0"/>
                <a:cs typeface="Verdana" pitchFamily="34" charset="0"/>
              </a:rPr>
              <a:t>Master Slide</a:t>
            </a:r>
            <a:br>
              <a:rPr lang="en-US" sz="1100" b="0" baseline="0" dirty="0">
                <a:solidFill>
                  <a:schemeClr val="accent3"/>
                </a:solidFill>
                <a:latin typeface="+mn-lt"/>
                <a:ea typeface="Verdana" pitchFamily="34" charset="0"/>
                <a:cs typeface="Verdana" pitchFamily="34" charset="0"/>
              </a:rPr>
            </a:br>
            <a:r>
              <a:rPr lang="en-US" sz="1100" b="0" baseline="0" dirty="0">
                <a:solidFill>
                  <a:schemeClr val="tx1"/>
                </a:solidFill>
                <a:latin typeface="+mn-lt"/>
                <a:ea typeface="Verdana" pitchFamily="34" charset="0"/>
                <a:cs typeface="Verdana" pitchFamily="34" charset="0"/>
              </a:rPr>
              <a:t>to make sure that the presentation details are updated on all the slides of your deck.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-2622328" y="40415"/>
            <a:ext cx="2426368" cy="36227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7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="0" dirty="0">
                <a:solidFill>
                  <a:schemeClr val="tx1"/>
                </a:solidFill>
                <a:latin typeface="+mn-lt"/>
                <a:ea typeface="Verdana" pitchFamily="34" charset="0"/>
                <a:cs typeface="Verdana" pitchFamily="34" charset="0"/>
              </a:rPr>
              <a:t>The default header font</a:t>
            </a:r>
            <a:r>
              <a:rPr lang="en-US" sz="1100" b="0" baseline="0" dirty="0">
                <a:solidFill>
                  <a:schemeClr val="tx1"/>
                </a:solidFill>
                <a:latin typeface="+mn-lt"/>
                <a:ea typeface="Verdana" pitchFamily="34" charset="0"/>
                <a:cs typeface="Verdana" pitchFamily="34" charset="0"/>
              </a:rPr>
              <a:t> style is </a:t>
            </a:r>
            <a:br>
              <a:rPr lang="en-US" sz="1100" b="0" baseline="0" dirty="0">
                <a:solidFill>
                  <a:schemeClr val="tx1"/>
                </a:solidFill>
                <a:latin typeface="+mn-lt"/>
                <a:ea typeface="Verdana" pitchFamily="34" charset="0"/>
                <a:cs typeface="Verdana" pitchFamily="34" charset="0"/>
              </a:rPr>
            </a:br>
            <a:r>
              <a:rPr lang="en-US" sz="1100" b="1" baseline="0" dirty="0">
                <a:solidFill>
                  <a:schemeClr val="accent3"/>
                </a:solidFill>
                <a:latin typeface="+mn-lt"/>
                <a:ea typeface="Verdana" pitchFamily="34" charset="0"/>
                <a:cs typeface="Verdana" pitchFamily="34" charset="0"/>
              </a:rPr>
              <a:t>44pt Arial Bold </a:t>
            </a:r>
            <a:r>
              <a:rPr lang="en-US" sz="1100" b="0" baseline="0" dirty="0">
                <a:solidFill>
                  <a:schemeClr val="tx1"/>
                </a:solidFill>
                <a:latin typeface="+mn-lt"/>
                <a:ea typeface="Verdana" pitchFamily="34" charset="0"/>
                <a:cs typeface="Verdana" pitchFamily="34" charset="0"/>
              </a:rPr>
              <a:t>in</a:t>
            </a:r>
            <a:r>
              <a:rPr lang="en-US" sz="1100" b="1" baseline="0" dirty="0">
                <a:solidFill>
                  <a:schemeClr val="tx1"/>
                </a:solidFill>
                <a:latin typeface="+mn-lt"/>
                <a:ea typeface="Verdana" pitchFamily="34" charset="0"/>
                <a:cs typeface="Verdana" pitchFamily="34" charset="0"/>
              </a:rPr>
              <a:t> </a:t>
            </a:r>
            <a:r>
              <a:rPr lang="en-US" sz="1100" b="1" baseline="0" dirty="0">
                <a:solidFill>
                  <a:schemeClr val="accent1"/>
                </a:solidFill>
                <a:latin typeface="+mn-lt"/>
                <a:ea typeface="Verdana" pitchFamily="34" charset="0"/>
                <a:cs typeface="Verdana" pitchFamily="34" charset="0"/>
              </a:rPr>
              <a:t>Dark Purple</a:t>
            </a:r>
            <a:r>
              <a:rPr lang="en-US" sz="1100" b="1" baseline="0" dirty="0">
                <a:solidFill>
                  <a:schemeClr val="accent3"/>
                </a:solidFill>
                <a:latin typeface="+mn-lt"/>
                <a:ea typeface="Verdana" pitchFamily="34" charset="0"/>
                <a:cs typeface="Verdana" pitchFamily="34" charset="0"/>
              </a:rPr>
              <a:t>.</a:t>
            </a:r>
            <a:endParaRPr lang="en-US" sz="1100" b="0" baseline="0" dirty="0">
              <a:solidFill>
                <a:schemeClr val="tx1"/>
              </a:solidFill>
              <a:latin typeface="+mn-lt"/>
              <a:ea typeface="Verdana" pitchFamily="34" charset="0"/>
              <a:cs typeface="Verdana" pitchFamily="34" charset="0"/>
            </a:endParaRP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-2616771" y="1812614"/>
            <a:ext cx="2383691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 userDrawn="1"/>
        </p:nvSpPr>
        <p:spPr>
          <a:xfrm>
            <a:off x="-2609248" y="1279712"/>
            <a:ext cx="2332800" cy="36227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7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="0" dirty="0">
                <a:solidFill>
                  <a:schemeClr val="tx1"/>
                </a:solidFill>
                <a:latin typeface="+mn-lt"/>
                <a:ea typeface="Verdana" pitchFamily="34" charset="0"/>
                <a:cs typeface="Verdana" pitchFamily="34" charset="0"/>
              </a:rPr>
              <a:t>Body text is</a:t>
            </a:r>
            <a:r>
              <a:rPr lang="en-US" sz="1100" b="0" baseline="0" dirty="0">
                <a:solidFill>
                  <a:schemeClr val="tx1"/>
                </a:solidFill>
                <a:latin typeface="+mn-lt"/>
                <a:ea typeface="Verdana" pitchFamily="34" charset="0"/>
                <a:cs typeface="Verdana" pitchFamily="34" charset="0"/>
              </a:rPr>
              <a:t> in </a:t>
            </a:r>
            <a:r>
              <a:rPr lang="en-US" sz="1100" b="1" baseline="0" dirty="0">
                <a:solidFill>
                  <a:schemeClr val="accent3"/>
                </a:solidFill>
                <a:latin typeface="+mn-lt"/>
                <a:ea typeface="Verdana" pitchFamily="34" charset="0"/>
                <a:cs typeface="Verdana" pitchFamily="34" charset="0"/>
              </a:rPr>
              <a:t>Arial</a:t>
            </a:r>
            <a:r>
              <a:rPr lang="en-US" sz="1100" b="0" baseline="0" dirty="0">
                <a:solidFill>
                  <a:schemeClr val="tx1"/>
                </a:solidFill>
                <a:latin typeface="+mn-lt"/>
                <a:ea typeface="Verdana" pitchFamily="34" charset="0"/>
                <a:cs typeface="Verdana" pitchFamily="34" charset="0"/>
              </a:rPr>
              <a:t> and can range from </a:t>
            </a:r>
            <a:r>
              <a:rPr lang="en-US" sz="1100" b="1" baseline="0" dirty="0">
                <a:solidFill>
                  <a:schemeClr val="accent3"/>
                </a:solidFill>
                <a:latin typeface="+mn-lt"/>
                <a:ea typeface="Verdana" pitchFamily="34" charset="0"/>
                <a:cs typeface="Verdana" pitchFamily="34" charset="0"/>
              </a:rPr>
              <a:t>16</a:t>
            </a:r>
            <a:r>
              <a:rPr lang="en-US" sz="1100" b="1" baseline="0" dirty="0">
                <a:solidFill>
                  <a:schemeClr val="tx1"/>
                </a:solidFill>
                <a:latin typeface="+mn-lt"/>
                <a:ea typeface="Verdana" pitchFamily="34" charset="0"/>
                <a:cs typeface="Verdana" pitchFamily="34" charset="0"/>
              </a:rPr>
              <a:t> </a:t>
            </a:r>
            <a:r>
              <a:rPr lang="en-US" sz="1100" b="0" baseline="0" dirty="0">
                <a:solidFill>
                  <a:schemeClr val="tx1"/>
                </a:solidFill>
                <a:latin typeface="+mn-lt"/>
                <a:ea typeface="Verdana" pitchFamily="34" charset="0"/>
                <a:cs typeface="Verdana" pitchFamily="34" charset="0"/>
              </a:rPr>
              <a:t>to </a:t>
            </a:r>
            <a:r>
              <a:rPr lang="en-US" sz="1100" b="1" baseline="0" dirty="0">
                <a:solidFill>
                  <a:schemeClr val="accent3"/>
                </a:solidFill>
                <a:latin typeface="+mn-lt"/>
                <a:ea typeface="Verdana" pitchFamily="34" charset="0"/>
                <a:cs typeface="Verdana" pitchFamily="34" charset="0"/>
              </a:rPr>
              <a:t>28 pts </a:t>
            </a:r>
            <a:r>
              <a:rPr lang="en-US" sz="1100" b="0" baseline="0" dirty="0">
                <a:solidFill>
                  <a:schemeClr val="tx1"/>
                </a:solidFill>
                <a:latin typeface="+mn-lt"/>
                <a:ea typeface="Verdana" pitchFamily="34" charset="0"/>
                <a:cs typeface="Verdana" pitchFamily="34" charset="0"/>
              </a:rPr>
              <a:t>max.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665539" y="427815"/>
            <a:ext cx="2420267" cy="74228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572672" y="2704720"/>
            <a:ext cx="2389792" cy="75499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609248" y="4763068"/>
            <a:ext cx="1661430" cy="2084161"/>
          </a:xfrm>
          <a:prstGeom prst="rect">
            <a:avLst/>
          </a:prstGeom>
        </p:spPr>
      </p:pic>
      <p:cxnSp>
        <p:nvCxnSpPr>
          <p:cNvPr id="19" name="Straight Connector 18"/>
          <p:cNvCxnSpPr/>
          <p:nvPr userDrawn="1"/>
        </p:nvCxnSpPr>
        <p:spPr>
          <a:xfrm>
            <a:off x="-2616771" y="3690367"/>
            <a:ext cx="2383691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le Placeholder 16"/>
          <p:cNvSpPr>
            <a:spLocks noGrp="1"/>
          </p:cNvSpPr>
          <p:nvPr>
            <p:ph type="title"/>
          </p:nvPr>
        </p:nvSpPr>
        <p:spPr>
          <a:xfrm>
            <a:off x="695325" y="441325"/>
            <a:ext cx="10801350" cy="1249363"/>
          </a:xfrm>
          <a:prstGeom prst="rect">
            <a:avLst/>
          </a:prstGeom>
        </p:spPr>
        <p:txBody>
          <a:bodyPr vert="horz" lIns="0" tIns="0" rIns="91440" bIns="45720" rtlCol="0" anchor="ctr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403330" y="690823"/>
            <a:ext cx="1690621" cy="2547305"/>
          </a:xfrm>
          <a:prstGeom prst="rect">
            <a:avLst/>
          </a:prstGeom>
        </p:spPr>
      </p:pic>
      <p:sp>
        <p:nvSpPr>
          <p:cNvPr id="20" name="TextBox 19"/>
          <p:cNvSpPr txBox="1"/>
          <p:nvPr userDrawn="1"/>
        </p:nvSpPr>
        <p:spPr>
          <a:xfrm>
            <a:off x="12385641" y="40415"/>
            <a:ext cx="2168061" cy="5434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7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="0" dirty="0">
                <a:solidFill>
                  <a:schemeClr val="tx1"/>
                </a:solidFill>
                <a:latin typeface="+mn-lt"/>
                <a:ea typeface="Verdana" pitchFamily="34" charset="0"/>
                <a:cs typeface="Verdana" pitchFamily="34" charset="0"/>
              </a:rPr>
              <a:t>The AIM corporate colors</a:t>
            </a:r>
            <a:br>
              <a:rPr lang="en-US" sz="1100" b="0" dirty="0">
                <a:solidFill>
                  <a:schemeClr val="tx1"/>
                </a:solidFill>
                <a:latin typeface="+mn-lt"/>
                <a:ea typeface="Verdana" pitchFamily="34" charset="0"/>
                <a:cs typeface="Verdana" pitchFamily="34" charset="0"/>
              </a:rPr>
            </a:br>
            <a:r>
              <a:rPr lang="en-US" sz="1100" b="0" dirty="0">
                <a:solidFill>
                  <a:schemeClr val="tx1"/>
                </a:solidFill>
                <a:latin typeface="+mn-lt"/>
                <a:ea typeface="Verdana" pitchFamily="34" charset="0"/>
                <a:cs typeface="Verdana" pitchFamily="34" charset="0"/>
              </a:rPr>
              <a:t>are already pre-defined</a:t>
            </a:r>
            <a:br>
              <a:rPr lang="en-US" sz="1100" b="0" baseline="0" dirty="0">
                <a:solidFill>
                  <a:schemeClr val="tx1"/>
                </a:solidFill>
                <a:latin typeface="+mn-lt"/>
                <a:ea typeface="Verdana" pitchFamily="34" charset="0"/>
                <a:cs typeface="Verdana" pitchFamily="34" charset="0"/>
              </a:rPr>
            </a:br>
            <a:r>
              <a:rPr lang="en-US" sz="1100" b="0" baseline="0" dirty="0">
                <a:solidFill>
                  <a:schemeClr val="tx1"/>
                </a:solidFill>
                <a:latin typeface="+mn-lt"/>
                <a:ea typeface="Verdana" pitchFamily="34" charset="0"/>
                <a:cs typeface="Verdana" pitchFamily="34" charset="0"/>
              </a:rPr>
              <a:t>in this template.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378152" y="4145391"/>
            <a:ext cx="1729473" cy="2701838"/>
          </a:xfrm>
          <a:prstGeom prst="rect">
            <a:avLst/>
          </a:prstGeom>
        </p:spPr>
      </p:pic>
      <p:sp>
        <p:nvSpPr>
          <p:cNvPr id="21" name="TextBox 20"/>
          <p:cNvSpPr txBox="1"/>
          <p:nvPr userDrawn="1"/>
        </p:nvSpPr>
        <p:spPr>
          <a:xfrm>
            <a:off x="12385641" y="3345118"/>
            <a:ext cx="1854616" cy="72455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7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="0" dirty="0">
                <a:solidFill>
                  <a:schemeClr val="tx1"/>
                </a:solidFill>
                <a:latin typeface="+mn-lt"/>
                <a:ea typeface="Verdana" pitchFamily="34" charset="0"/>
                <a:cs typeface="Verdana" pitchFamily="34" charset="0"/>
              </a:rPr>
              <a:t>To add custom colors,</a:t>
            </a:r>
            <a:br>
              <a:rPr lang="en-US" sz="1100" b="0" dirty="0">
                <a:solidFill>
                  <a:schemeClr val="tx1"/>
                </a:solidFill>
                <a:latin typeface="+mn-lt"/>
                <a:ea typeface="Verdana" pitchFamily="34" charset="0"/>
                <a:cs typeface="Verdana" pitchFamily="34" charset="0"/>
              </a:rPr>
            </a:br>
            <a:r>
              <a:rPr lang="en-US" sz="1100" b="0" dirty="0">
                <a:solidFill>
                  <a:schemeClr val="tx1"/>
                </a:solidFill>
                <a:latin typeface="+mn-lt"/>
                <a:ea typeface="Verdana" pitchFamily="34" charset="0"/>
                <a:cs typeface="Verdana" pitchFamily="34" charset="0"/>
              </a:rPr>
              <a:t>click on </a:t>
            </a:r>
            <a:r>
              <a:rPr lang="en-US" sz="1100" b="1" dirty="0">
                <a:solidFill>
                  <a:schemeClr val="accent3"/>
                </a:solidFill>
                <a:latin typeface="+mn-lt"/>
                <a:ea typeface="Verdana" pitchFamily="34" charset="0"/>
                <a:cs typeface="Verdana" pitchFamily="34" charset="0"/>
              </a:rPr>
              <a:t>More</a:t>
            </a:r>
            <a:r>
              <a:rPr lang="en-US" sz="1100" b="1" baseline="0" dirty="0">
                <a:solidFill>
                  <a:schemeClr val="accent3"/>
                </a:solidFill>
                <a:latin typeface="+mn-lt"/>
                <a:ea typeface="Verdana" pitchFamily="34" charset="0"/>
                <a:cs typeface="Verdana" pitchFamily="34" charset="0"/>
              </a:rPr>
              <a:t> Colors</a:t>
            </a:r>
            <a:r>
              <a:rPr lang="mr-IN" sz="1100" b="1" baseline="0" dirty="0">
                <a:solidFill>
                  <a:schemeClr val="accent3"/>
                </a:solidFill>
                <a:latin typeface="+mn-lt"/>
                <a:ea typeface="Verdana" pitchFamily="34" charset="0"/>
                <a:cs typeface="Verdana" pitchFamily="34" charset="0"/>
              </a:rPr>
              <a:t>…</a:t>
            </a:r>
            <a:br>
              <a:rPr lang="en-US" sz="1100" b="1" baseline="0" dirty="0">
                <a:solidFill>
                  <a:schemeClr val="accent3"/>
                </a:solidFill>
                <a:latin typeface="+mn-lt"/>
                <a:ea typeface="Verdana" pitchFamily="34" charset="0"/>
                <a:cs typeface="Verdana" pitchFamily="34" charset="0"/>
              </a:rPr>
            </a:br>
            <a:r>
              <a:rPr lang="en-US" sz="1100" b="0" baseline="0" dirty="0">
                <a:solidFill>
                  <a:schemeClr val="tx1"/>
                </a:solidFill>
                <a:latin typeface="+mn-lt"/>
                <a:ea typeface="Verdana" pitchFamily="34" charset="0"/>
                <a:cs typeface="Verdana" pitchFamily="34" charset="0"/>
              </a:rPr>
              <a:t>and input the corresponding</a:t>
            </a:r>
            <a:br>
              <a:rPr lang="en-US" sz="1100" b="0" baseline="0" dirty="0">
                <a:solidFill>
                  <a:schemeClr val="tx1"/>
                </a:solidFill>
                <a:latin typeface="+mn-lt"/>
                <a:ea typeface="Verdana" pitchFamily="34" charset="0"/>
                <a:cs typeface="Verdana" pitchFamily="34" charset="0"/>
              </a:rPr>
            </a:br>
            <a:r>
              <a:rPr lang="en-US" sz="1100" b="0" baseline="0" dirty="0">
                <a:solidFill>
                  <a:schemeClr val="tx1"/>
                </a:solidFill>
                <a:latin typeface="+mn-lt"/>
                <a:ea typeface="Verdana" pitchFamily="34" charset="0"/>
                <a:cs typeface="Verdana" pitchFamily="34" charset="0"/>
              </a:rPr>
              <a:t>RGB or HEX codes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0741152" y="6049178"/>
            <a:ext cx="756128" cy="353430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F2D060-B395-084D-8BDF-91C7BE6CA44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 flipV="1">
            <a:off x="553918" y="5949729"/>
            <a:ext cx="675824" cy="51120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1464442" y="6037482"/>
            <a:ext cx="817749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en-US" dirty="0"/>
              <a:t>[Presentation Title]    |    [Presenter Name]    |    [DD MMM YYYY]</a:t>
            </a:r>
          </a:p>
        </p:txBody>
      </p:sp>
    </p:spTree>
    <p:extLst>
      <p:ext uri="{BB962C8B-B14F-4D97-AF65-F5344CB8AC3E}">
        <p14:creationId xmlns:p14="http://schemas.microsoft.com/office/powerpoint/2010/main" val="4993248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7" r:id="rId2"/>
    <p:sldLayoutId id="2147483683" r:id="rId3"/>
    <p:sldLayoutId id="2147483684" r:id="rId4"/>
    <p:sldLayoutId id="2147483672" r:id="rId5"/>
    <p:sldLayoutId id="2147483682" r:id="rId6"/>
    <p:sldLayoutId id="2147483676" r:id="rId7"/>
    <p:sldLayoutId id="2147483675" r:id="rId8"/>
    <p:sldLayoutId id="2147483661" r:id="rId9"/>
    <p:sldLayoutId id="2147483667" r:id="rId10"/>
    <p:sldLayoutId id="2147483662" r:id="rId11"/>
    <p:sldLayoutId id="2147483663" r:id="rId12"/>
    <p:sldLayoutId id="2147483664" r:id="rId13"/>
    <p:sldLayoutId id="2147483666" r:id="rId14"/>
    <p:sldLayoutId id="2147483665" r:id="rId15"/>
    <p:sldLayoutId id="2147483681" r:id="rId16"/>
    <p:sldLayoutId id="2147483668" r:id="rId17"/>
    <p:sldLayoutId id="2147483679" r:id="rId18"/>
    <p:sldLayoutId id="2147483674" r:id="rId19"/>
    <p:sldLayoutId id="2147483660" r:id="rId20"/>
  </p:sldLayoutIdLst>
  <p:transition>
    <p:fade/>
  </p:transition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4400" b="1" i="0" kern="1200" spc="-150">
          <a:solidFill>
            <a:schemeClr val="accent1"/>
          </a:solidFill>
          <a:latin typeface="+mn-lt"/>
          <a:ea typeface="Helvetica" charset="0"/>
          <a:cs typeface="Helvetica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717550" indent="-428625" algn="l" rtl="0" eaLnBrk="1" fontAlgn="base" hangingPunct="1">
        <a:spcBef>
          <a:spcPct val="20000"/>
        </a:spcBef>
        <a:spcAft>
          <a:spcPts val="1200"/>
        </a:spcAft>
        <a:buClr>
          <a:schemeClr val="accent1"/>
        </a:buClr>
        <a:buSzPct val="120000"/>
        <a:buFont typeface="Arial" charset="0"/>
        <a:buChar char="•"/>
        <a:tabLst/>
        <a:defRPr sz="2800" b="1" i="0" kern="1200">
          <a:solidFill>
            <a:schemeClr val="tx1">
              <a:lumMod val="90000"/>
              <a:lumOff val="10000"/>
            </a:schemeClr>
          </a:solidFill>
          <a:latin typeface="+mn-lt"/>
          <a:ea typeface="Helvetica Light" charset="0"/>
          <a:cs typeface="Helvetica Light" charset="0"/>
        </a:defRPr>
      </a:lvl1pPr>
      <a:lvl2pPr marL="1035050" indent="-290513" algn="l" rtl="0" eaLnBrk="1" fontAlgn="base" hangingPunct="1">
        <a:spcBef>
          <a:spcPct val="20000"/>
        </a:spcBef>
        <a:spcAft>
          <a:spcPts val="1200"/>
        </a:spcAft>
        <a:buClr>
          <a:schemeClr val="accent1"/>
        </a:buClr>
        <a:buFont typeface="LucidaGrande" charset="0"/>
        <a:buChar char="↘︎"/>
        <a:tabLst/>
        <a:defRPr sz="1800" b="0" i="0" kern="1200">
          <a:solidFill>
            <a:schemeClr val="tx1">
              <a:lumMod val="90000"/>
              <a:lumOff val="10000"/>
            </a:schemeClr>
          </a:solidFill>
          <a:latin typeface="+mn-lt"/>
          <a:ea typeface="Helvetica Light" charset="0"/>
          <a:cs typeface="Helvetica Light" charset="0"/>
        </a:defRPr>
      </a:lvl2pPr>
      <a:lvl3pPr marL="1338263" indent="-290513" algn="l" rtl="0" eaLnBrk="1" fontAlgn="base" hangingPunct="1">
        <a:spcBef>
          <a:spcPct val="20000"/>
        </a:spcBef>
        <a:spcAft>
          <a:spcPts val="1200"/>
        </a:spcAft>
        <a:buClr>
          <a:schemeClr val="accent1"/>
        </a:buClr>
        <a:buFont typeface="Wingdings" charset="2"/>
        <a:buChar char="q"/>
        <a:tabLst/>
        <a:defRPr sz="1600" b="0" i="0" kern="1200">
          <a:solidFill>
            <a:schemeClr val="tx1">
              <a:lumMod val="90000"/>
              <a:lumOff val="10000"/>
            </a:schemeClr>
          </a:solidFill>
          <a:latin typeface="+mn-lt"/>
          <a:ea typeface="Helvetica Light" charset="0"/>
          <a:cs typeface="Helvetica Light" charset="0"/>
        </a:defRPr>
      </a:lvl3pPr>
      <a:lvl4pPr marL="1600200" indent="-228600" algn="l" rtl="0" eaLnBrk="1" fontAlgn="base" hangingPunct="1">
        <a:spcBef>
          <a:spcPct val="20000"/>
        </a:spcBef>
        <a:spcAft>
          <a:spcPts val="1200"/>
        </a:spcAft>
        <a:buFont typeface="Arial" pitchFamily="34" charset="0"/>
        <a:buChar char="–"/>
        <a:defRPr sz="1400" b="0" i="0" kern="1200">
          <a:solidFill>
            <a:schemeClr val="tx1"/>
          </a:solidFill>
          <a:latin typeface="Helvetica Light" charset="0"/>
          <a:ea typeface="Helvetica Light" charset="0"/>
          <a:cs typeface="Helvetica Light" charset="0"/>
        </a:defRPr>
      </a:lvl4pPr>
      <a:lvl5pPr marL="2057400" indent="-228600" algn="l" rtl="0" eaLnBrk="1" fontAlgn="base" hangingPunct="1">
        <a:spcBef>
          <a:spcPct val="20000"/>
        </a:spcBef>
        <a:spcAft>
          <a:spcPts val="1200"/>
        </a:spcAft>
        <a:buFont typeface="Arial" pitchFamily="34" charset="0"/>
        <a:buChar char="»"/>
        <a:defRPr sz="1400" b="0" i="0" kern="1200">
          <a:solidFill>
            <a:schemeClr val="tx1"/>
          </a:solidFill>
          <a:latin typeface="Helvetica Light" charset="0"/>
          <a:ea typeface="Helvetica Light" charset="0"/>
          <a:cs typeface="Helvetica Light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438" userDrawn="1">
          <p15:clr>
            <a:srgbClr val="F26B43"/>
          </p15:clr>
        </p15:guide>
        <p15:guide id="4" pos="7242" userDrawn="1">
          <p15:clr>
            <a:srgbClr val="F26B43"/>
          </p15:clr>
        </p15:guide>
        <p15:guide id="5" orient="horz" pos="3929" userDrawn="1">
          <p15:clr>
            <a:srgbClr val="F26B43"/>
          </p15:clr>
        </p15:guide>
        <p15:guide id="6" orient="horz" pos="4042" userDrawn="1">
          <p15:clr>
            <a:srgbClr val="F26B43"/>
          </p15:clr>
        </p15:guide>
        <p15:guide id="7" orient="horz" pos="27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gi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18" Type="http://schemas.openxmlformats.org/officeDocument/2006/relationships/image" Target="../media/image43.png"/><Relationship Id="rId26" Type="http://schemas.openxmlformats.org/officeDocument/2006/relationships/image" Target="../media/image14.png"/><Relationship Id="rId3" Type="http://schemas.openxmlformats.org/officeDocument/2006/relationships/image" Target="../media/image28.png"/><Relationship Id="rId21" Type="http://schemas.openxmlformats.org/officeDocument/2006/relationships/image" Target="../media/image46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17" Type="http://schemas.openxmlformats.org/officeDocument/2006/relationships/image" Target="../media/image42.png"/><Relationship Id="rId25" Type="http://schemas.openxmlformats.org/officeDocument/2006/relationships/image" Target="../media/image50.png"/><Relationship Id="rId2" Type="http://schemas.openxmlformats.org/officeDocument/2006/relationships/notesSlide" Target="../notesSlides/notesSlide23.xml"/><Relationship Id="rId16" Type="http://schemas.openxmlformats.org/officeDocument/2006/relationships/image" Target="../media/image41.png"/><Relationship Id="rId20" Type="http://schemas.openxmlformats.org/officeDocument/2006/relationships/image" Target="../media/image45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24" Type="http://schemas.openxmlformats.org/officeDocument/2006/relationships/image" Target="../media/image49.png"/><Relationship Id="rId5" Type="http://schemas.openxmlformats.org/officeDocument/2006/relationships/image" Target="../media/image30.png"/><Relationship Id="rId15" Type="http://schemas.openxmlformats.org/officeDocument/2006/relationships/image" Target="../media/image40.png"/><Relationship Id="rId23" Type="http://schemas.openxmlformats.org/officeDocument/2006/relationships/image" Target="../media/image48.png"/><Relationship Id="rId10" Type="http://schemas.openxmlformats.org/officeDocument/2006/relationships/image" Target="../media/image35.png"/><Relationship Id="rId19" Type="http://schemas.openxmlformats.org/officeDocument/2006/relationships/image" Target="../media/image44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Relationship Id="rId14" Type="http://schemas.openxmlformats.org/officeDocument/2006/relationships/image" Target="../media/image39.png"/><Relationship Id="rId22" Type="http://schemas.openxmlformats.org/officeDocument/2006/relationships/image" Target="../media/image47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0" y="4437071"/>
            <a:ext cx="12192000" cy="2421777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59000">
                <a:schemeClr val="tx2">
                  <a:alpha val="57000"/>
                </a:schemeClr>
              </a:gs>
              <a:gs pos="10000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319996" y="5135370"/>
            <a:ext cx="7169940" cy="541459"/>
          </a:xfrm>
        </p:spPr>
        <p:txBody>
          <a:bodyPr/>
          <a:lstStyle/>
          <a:p>
            <a:r>
              <a:rPr lang="en-US" dirty="0">
                <a:latin typeface="DIN OT" panose="020B0504020201010104" pitchFamily="34" charset="77"/>
              </a:rPr>
              <a:t>Quiz 2: RNN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320399" y="5688219"/>
            <a:ext cx="7169537" cy="504014"/>
          </a:xfrm>
        </p:spPr>
        <p:txBody>
          <a:bodyPr/>
          <a:lstStyle/>
          <a:p>
            <a:r>
              <a:rPr lang="en-US" dirty="0">
                <a:latin typeface="DIN OT" panose="020B0504020201010104" pitchFamily="34" charset="77"/>
              </a:rPr>
              <a:t>Session 11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320400" y="6036478"/>
            <a:ext cx="7169568" cy="343466"/>
          </a:xfrm>
        </p:spPr>
        <p:txBody>
          <a:bodyPr/>
          <a:lstStyle/>
          <a:p>
            <a:r>
              <a:rPr lang="en-US" dirty="0">
                <a:latin typeface="DIN OT" panose="020B0504020201010104" pitchFamily="34" charset="77"/>
              </a:rPr>
              <a:t>MSDS FT 2025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19996" y="6453797"/>
            <a:ext cx="3367940" cy="199706"/>
          </a:xfrm>
        </p:spPr>
        <p:txBody>
          <a:bodyPr/>
          <a:lstStyle/>
          <a:p>
            <a:r>
              <a:rPr lang="en-US" dirty="0">
                <a:latin typeface="DIN OT" panose="020B0504020201010104" pitchFamily="34" charset="77"/>
              </a:rPr>
              <a:t>09 May 2025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320399" y="4845550"/>
            <a:ext cx="7169537" cy="278430"/>
          </a:xfrm>
        </p:spPr>
        <p:txBody>
          <a:bodyPr/>
          <a:lstStyle/>
          <a:p>
            <a:r>
              <a:rPr lang="en-US" dirty="0">
                <a:latin typeface="DIN OT" panose="020B0504020201010104" pitchFamily="34" charset="77"/>
              </a:rPr>
              <a:t>Machine Learning 3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0399" y="2810503"/>
            <a:ext cx="2265680" cy="162656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D9D10D5-E375-A3CA-6C47-AE896E9C50AA}"/>
              </a:ext>
            </a:extLst>
          </p:cNvPr>
          <p:cNvSpPr/>
          <p:nvPr/>
        </p:nvSpPr>
        <p:spPr>
          <a:xfrm>
            <a:off x="4164037" y="404748"/>
            <a:ext cx="7765367" cy="1552846"/>
          </a:xfrm>
          <a:prstGeom prst="rect">
            <a:avLst/>
          </a:prstGeom>
          <a:solidFill>
            <a:srgbClr val="181818">
              <a:alpha val="6470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50CA26F9-AEAC-CCCD-BC33-822E859A3A0A}"/>
              </a:ext>
            </a:extLst>
          </p:cNvPr>
          <p:cNvSpPr txBox="1">
            <a:spLocks/>
          </p:cNvSpPr>
          <p:nvPr/>
        </p:nvSpPr>
        <p:spPr>
          <a:xfrm>
            <a:off x="5149537" y="611112"/>
            <a:ext cx="6779867" cy="1552845"/>
          </a:xfrm>
          <a:prstGeom prst="rect">
            <a:avLst/>
          </a:prstGeom>
        </p:spPr>
        <p:txBody>
          <a:bodyPr/>
          <a:lstStyle>
            <a:lvl1pPr marL="717550" indent="-428625" algn="l" rtl="0" eaLnBrk="1" fontAlgn="base" hangingPunct="1">
              <a:spcBef>
                <a:spcPct val="2000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Arial" charset="0"/>
              <a:buChar char="•"/>
              <a:tabLst/>
              <a:defRPr sz="2800" b="1" i="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Helvetica Light" charset="0"/>
                <a:cs typeface="Helvetica Light" charset="0"/>
              </a:defRPr>
            </a:lvl1pPr>
            <a:lvl2pPr marL="1035050" indent="-290513" algn="l" rtl="0" eaLnBrk="1" fontAlgn="base" hangingPunct="1">
              <a:spcBef>
                <a:spcPct val="20000"/>
              </a:spcBef>
              <a:spcAft>
                <a:spcPts val="1200"/>
              </a:spcAft>
              <a:buClr>
                <a:schemeClr val="accent1"/>
              </a:buClr>
              <a:buFont typeface="LucidaGrande" charset="0"/>
              <a:buChar char="↘︎"/>
              <a:tabLst/>
              <a:defRPr sz="1800" b="0" i="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Helvetica Light" charset="0"/>
                <a:cs typeface="Helvetica Light" charset="0"/>
              </a:defRPr>
            </a:lvl2pPr>
            <a:lvl3pPr marL="1338263" indent="-290513" algn="l" rtl="0" eaLnBrk="1" fontAlgn="base" hangingPunct="1">
              <a:spcBef>
                <a:spcPct val="20000"/>
              </a:spcBef>
              <a:spcAft>
                <a:spcPts val="1200"/>
              </a:spcAft>
              <a:buClr>
                <a:schemeClr val="accent1"/>
              </a:buClr>
              <a:buFont typeface="Wingdings" charset="2"/>
              <a:buChar char="q"/>
              <a:tabLst/>
              <a:defRPr sz="1600" b="0" i="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Helvetica Light" charset="0"/>
                <a:cs typeface="Helvetica Light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ts val="1200"/>
              </a:spcAft>
              <a:buFont typeface="Arial" pitchFamily="34" charset="0"/>
              <a:buChar char="–"/>
              <a:defRPr sz="1400" b="0" i="0" kern="12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ts val="1200"/>
              </a:spcAft>
              <a:buFont typeface="Arial" pitchFamily="34" charset="0"/>
              <a:buChar char="»"/>
              <a:defRPr sz="1400" b="0" i="0" kern="12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8925" indent="0">
              <a:spcAft>
                <a:spcPts val="600"/>
              </a:spcAft>
              <a:buNone/>
            </a:pPr>
            <a:r>
              <a:rPr lang="en-US" sz="1800" b="0" dirty="0">
                <a:solidFill>
                  <a:schemeClr val="bg1"/>
                </a:solidFill>
              </a:rPr>
              <a:t>For today’s review session, kindly clone the </a:t>
            </a:r>
            <a:r>
              <a:rPr lang="en-US" sz="1800" dirty="0">
                <a:solidFill>
                  <a:schemeClr val="bg1"/>
                </a:solidFill>
              </a:rPr>
              <a:t>GitHub</a:t>
            </a:r>
            <a:r>
              <a:rPr lang="en-US" sz="1800" b="0" dirty="0">
                <a:solidFill>
                  <a:schemeClr val="bg1"/>
                </a:solidFill>
              </a:rPr>
              <a:t> repository</a:t>
            </a:r>
          </a:p>
          <a:p>
            <a:pPr marL="288925" indent="0">
              <a:spcAft>
                <a:spcPts val="600"/>
              </a:spcAft>
              <a:buNone/>
            </a:pPr>
            <a:r>
              <a:rPr lang="en-US" sz="1800" dirty="0">
                <a:solidFill>
                  <a:schemeClr val="bg1"/>
                </a:solidFill>
              </a:rPr>
              <a:t>https://</a:t>
            </a:r>
            <a:r>
              <a:rPr lang="en-US" sz="1800" dirty="0" err="1">
                <a:solidFill>
                  <a:schemeClr val="bg1"/>
                </a:solidFill>
              </a:rPr>
              <a:t>github.com</a:t>
            </a:r>
            <a:r>
              <a:rPr lang="en-US" sz="1800" dirty="0">
                <a:solidFill>
                  <a:schemeClr val="bg1"/>
                </a:solidFill>
              </a:rPr>
              <a:t>/aim-</a:t>
            </a:r>
            <a:r>
              <a:rPr lang="en-US" sz="1800" dirty="0" err="1">
                <a:solidFill>
                  <a:schemeClr val="bg1"/>
                </a:solidFill>
              </a:rPr>
              <a:t>msds</a:t>
            </a:r>
            <a:r>
              <a:rPr lang="en-US" sz="1800" dirty="0">
                <a:solidFill>
                  <a:schemeClr val="bg1"/>
                </a:solidFill>
              </a:rPr>
              <a:t>/msds-2025ft-ml3-review</a:t>
            </a:r>
          </a:p>
          <a:p>
            <a:pPr marL="288925" indent="0">
              <a:spcAft>
                <a:spcPts val="600"/>
              </a:spcAft>
              <a:buNone/>
            </a:pPr>
            <a:r>
              <a:rPr lang="en-US" sz="1800" b="0" dirty="0">
                <a:solidFill>
                  <a:schemeClr val="bg1"/>
                </a:solidFill>
              </a:rPr>
              <a:t>Then follow the setup procedures</a:t>
            </a:r>
            <a:r>
              <a:rPr lang="en-US" sz="1800" dirty="0">
                <a:solidFill>
                  <a:schemeClr val="bg1"/>
                </a:solidFill>
              </a:rPr>
              <a:t>. </a:t>
            </a:r>
          </a:p>
        </p:txBody>
      </p:sp>
      <p:pic>
        <p:nvPicPr>
          <p:cNvPr id="6" name="Picture 5" descr="A cartoon of a purple animal&#10;&#10;Description automatically generated">
            <a:extLst>
              <a:ext uri="{FF2B5EF4-FFF2-40B4-BE49-F238E27FC236}">
                <a16:creationId xmlns:a16="http://schemas.microsoft.com/office/drawing/2014/main" id="{177A1014-8284-36B5-1763-261C66F539BD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6915" y="815764"/>
            <a:ext cx="956428" cy="956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687000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093E38-1B43-6DEA-6F5A-47C6C723D5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4D23A624-80AE-B561-47A4-5E6D9CEB59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236123"/>
            <a:ext cx="10801350" cy="1249363"/>
          </a:xfrm>
        </p:spPr>
        <p:txBody>
          <a:bodyPr/>
          <a:lstStyle/>
          <a:p>
            <a:r>
              <a:rPr lang="en-US" sz="4000" dirty="0">
                <a:latin typeface="DIN OT" panose="020B0504020201010104" pitchFamily="34" charset="77"/>
              </a:rPr>
              <a:t>3 Long-term Dependencies</a:t>
            </a:r>
          </a:p>
        </p:txBody>
      </p:sp>
      <p:sp>
        <p:nvSpPr>
          <p:cNvPr id="7" name="Title 15">
            <a:extLst>
              <a:ext uri="{FF2B5EF4-FFF2-40B4-BE49-F238E27FC236}">
                <a16:creationId xmlns:a16="http://schemas.microsoft.com/office/drawing/2014/main" id="{70C9F195-3131-51CE-19CE-B2D6614A2CDB}"/>
              </a:ext>
            </a:extLst>
          </p:cNvPr>
          <p:cNvSpPr txBox="1">
            <a:spLocks/>
          </p:cNvSpPr>
          <p:nvPr/>
        </p:nvSpPr>
        <p:spPr>
          <a:xfrm>
            <a:off x="1131092" y="1219200"/>
            <a:ext cx="10618789" cy="1725612"/>
          </a:xfrm>
          <a:prstGeom prst="rect">
            <a:avLst/>
          </a:prstGeom>
        </p:spPr>
        <p:txBody>
          <a:bodyPr vert="horz" lIns="0" tIns="0" rIns="91440" bIns="45720" rtlCol="0" anchor="ctr" anchorCtr="0">
            <a:no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400" b="1" i="0" kern="1200" spc="-150">
                <a:solidFill>
                  <a:schemeClr val="accent1"/>
                </a:solidFill>
                <a:latin typeface="+mn-lt"/>
                <a:ea typeface="Helvetica" charset="0"/>
                <a:cs typeface="Helvetica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z="2800" spc="0" dirty="0">
                <a:solidFill>
                  <a:srgbClr val="0070C0"/>
                </a:solidFill>
                <a:latin typeface="DIN OT" panose="020B0504020201010104" pitchFamily="34" charset="77"/>
              </a:rPr>
              <a:t>What mechanism is typically used to capture long-term dependencies for RNNs?</a:t>
            </a:r>
            <a:endParaRPr lang="en-US" sz="2800" b="0" i="1" spc="0" dirty="0">
              <a:solidFill>
                <a:srgbClr val="0070C0"/>
              </a:solidFill>
              <a:latin typeface="DIN OT" panose="020B0504020201010104" pitchFamily="34" charset="77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3CB463A-4735-8CE3-DB09-B1D5FDDCE8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4300" y="2959100"/>
            <a:ext cx="10112375" cy="269240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b="0" dirty="0"/>
              <a:t>Pooling layers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0" dirty="0"/>
              <a:t>Gated mechanisms like in LSTM or GRU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0" dirty="0"/>
              <a:t>Fully connected layers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0" dirty="0"/>
              <a:t>Passing the previous time step’s output to the next time step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5F1F401-E01D-C3C1-8F77-9938BC8C404A}"/>
              </a:ext>
            </a:extLst>
          </p:cNvPr>
          <p:cNvSpPr/>
          <p:nvPr/>
        </p:nvSpPr>
        <p:spPr>
          <a:xfrm>
            <a:off x="1511300" y="3530599"/>
            <a:ext cx="9563100" cy="548928"/>
          </a:xfrm>
          <a:prstGeom prst="rect">
            <a:avLst/>
          </a:prstGeom>
          <a:noFill/>
          <a:ln w="57150">
            <a:solidFill>
              <a:srgbClr val="B500C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205100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C261E3-9C13-3B56-6F5A-22B207CF24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F57B76D2-088E-82E8-62A3-BAD1C1C85C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236123"/>
            <a:ext cx="10801350" cy="1249363"/>
          </a:xfrm>
        </p:spPr>
        <p:txBody>
          <a:bodyPr/>
          <a:lstStyle/>
          <a:p>
            <a:r>
              <a:rPr lang="en-US" sz="4000" dirty="0">
                <a:latin typeface="DIN OT" panose="020B0504020201010104" pitchFamily="34" charset="77"/>
              </a:rPr>
              <a:t>4 RNN Variants</a:t>
            </a:r>
          </a:p>
        </p:txBody>
      </p:sp>
      <p:sp>
        <p:nvSpPr>
          <p:cNvPr id="7" name="Title 15">
            <a:extLst>
              <a:ext uri="{FF2B5EF4-FFF2-40B4-BE49-F238E27FC236}">
                <a16:creationId xmlns:a16="http://schemas.microsoft.com/office/drawing/2014/main" id="{7BF3A9DF-A51C-47A4-5D7D-8D2B10F629A1}"/>
              </a:ext>
            </a:extLst>
          </p:cNvPr>
          <p:cNvSpPr txBox="1">
            <a:spLocks/>
          </p:cNvSpPr>
          <p:nvPr/>
        </p:nvSpPr>
        <p:spPr>
          <a:xfrm>
            <a:off x="1042192" y="1003301"/>
            <a:ext cx="10618789" cy="1725612"/>
          </a:xfrm>
          <a:prstGeom prst="rect">
            <a:avLst/>
          </a:prstGeom>
        </p:spPr>
        <p:txBody>
          <a:bodyPr vert="horz" lIns="0" tIns="0" rIns="91440" bIns="45720" rtlCol="0" anchor="ctr" anchorCtr="0">
            <a:no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400" b="1" i="0" kern="1200" spc="-150">
                <a:solidFill>
                  <a:schemeClr val="accent1"/>
                </a:solidFill>
                <a:latin typeface="+mn-lt"/>
                <a:ea typeface="Helvetica" charset="0"/>
                <a:cs typeface="Helvetica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z="2800" spc="0" dirty="0">
                <a:solidFill>
                  <a:srgbClr val="0070C0"/>
                </a:solidFill>
                <a:latin typeface="DIN OT" panose="020B0504020201010104" pitchFamily="34" charset="77"/>
              </a:rPr>
              <a:t>Which of the following are variants of RNNs? </a:t>
            </a:r>
            <a:r>
              <a:rPr lang="en-US" sz="2800" b="0" i="1" spc="0" dirty="0">
                <a:solidFill>
                  <a:srgbClr val="0070C0"/>
                </a:solidFill>
                <a:latin typeface="DIN OT" panose="020B0504020201010104" pitchFamily="34" charset="77"/>
              </a:rPr>
              <a:t>Check all that apply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31DA0F7-0DBB-6E06-2038-6FF44939A8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2516982"/>
            <a:ext cx="10112375" cy="3224211"/>
          </a:xfrm>
        </p:spPr>
        <p:txBody>
          <a:bodyPr/>
          <a:lstStyle/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0" dirty="0"/>
              <a:t>Long sequence time model (LSTM)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0" dirty="0"/>
              <a:t>Long short-term memory (LSTM)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0" dirty="0"/>
              <a:t>GPU reliant units (GRU)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0" dirty="0"/>
              <a:t>Gated recurrent unit (GRU)</a:t>
            </a:r>
          </a:p>
        </p:txBody>
      </p:sp>
    </p:spTree>
    <p:extLst>
      <p:ext uri="{BB962C8B-B14F-4D97-AF65-F5344CB8AC3E}">
        <p14:creationId xmlns:p14="http://schemas.microsoft.com/office/powerpoint/2010/main" val="410744794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C42F6F-AA27-D615-1733-ACFF8EB706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1A7CB016-1518-7678-8C40-44829BB4F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236123"/>
            <a:ext cx="10801350" cy="1249363"/>
          </a:xfrm>
        </p:spPr>
        <p:txBody>
          <a:bodyPr/>
          <a:lstStyle/>
          <a:p>
            <a:r>
              <a:rPr lang="en-US" sz="4000" dirty="0">
                <a:latin typeface="DIN OT" panose="020B0504020201010104" pitchFamily="34" charset="77"/>
              </a:rPr>
              <a:t>4 RNN Variants</a:t>
            </a:r>
          </a:p>
        </p:txBody>
      </p:sp>
      <p:sp>
        <p:nvSpPr>
          <p:cNvPr id="7" name="Title 15">
            <a:extLst>
              <a:ext uri="{FF2B5EF4-FFF2-40B4-BE49-F238E27FC236}">
                <a16:creationId xmlns:a16="http://schemas.microsoft.com/office/drawing/2014/main" id="{50B1D024-B259-E9C7-3461-54E918F1D817}"/>
              </a:ext>
            </a:extLst>
          </p:cNvPr>
          <p:cNvSpPr txBox="1">
            <a:spLocks/>
          </p:cNvSpPr>
          <p:nvPr/>
        </p:nvSpPr>
        <p:spPr>
          <a:xfrm>
            <a:off x="1042192" y="1003301"/>
            <a:ext cx="10618789" cy="1725612"/>
          </a:xfrm>
          <a:prstGeom prst="rect">
            <a:avLst/>
          </a:prstGeom>
        </p:spPr>
        <p:txBody>
          <a:bodyPr vert="horz" lIns="0" tIns="0" rIns="91440" bIns="45720" rtlCol="0" anchor="ctr" anchorCtr="0">
            <a:no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400" b="1" i="0" kern="1200" spc="-150">
                <a:solidFill>
                  <a:schemeClr val="accent1"/>
                </a:solidFill>
                <a:latin typeface="+mn-lt"/>
                <a:ea typeface="Helvetica" charset="0"/>
                <a:cs typeface="Helvetica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z="2800" spc="0" dirty="0">
                <a:solidFill>
                  <a:srgbClr val="0070C0"/>
                </a:solidFill>
                <a:latin typeface="DIN OT" panose="020B0504020201010104" pitchFamily="34" charset="77"/>
              </a:rPr>
              <a:t>Which of the following are variants of RNNs? </a:t>
            </a:r>
            <a:r>
              <a:rPr lang="en-US" sz="2800" b="0" i="1" spc="0" dirty="0">
                <a:solidFill>
                  <a:srgbClr val="0070C0"/>
                </a:solidFill>
                <a:latin typeface="DIN OT" panose="020B0504020201010104" pitchFamily="34" charset="77"/>
              </a:rPr>
              <a:t>Check all that apply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025D94C-DFA5-B3EF-EA0F-BE38ABEB5E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2516982"/>
            <a:ext cx="10112375" cy="3224211"/>
          </a:xfrm>
        </p:spPr>
        <p:txBody>
          <a:bodyPr/>
          <a:lstStyle/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0" dirty="0"/>
              <a:t>Long sequence time model (LSTM)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0" dirty="0"/>
              <a:t>Long short-term memory (LSTM)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0" dirty="0"/>
              <a:t>GPU reliant units (GRU)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0" dirty="0"/>
              <a:t>Gated recurrent unit (GRU)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6BEBBBC-F032-AE37-6FC0-ED881FB3F8C0}"/>
              </a:ext>
            </a:extLst>
          </p:cNvPr>
          <p:cNvSpPr/>
          <p:nvPr/>
        </p:nvSpPr>
        <p:spPr>
          <a:xfrm>
            <a:off x="1422400" y="3386261"/>
            <a:ext cx="6083300" cy="548928"/>
          </a:xfrm>
          <a:prstGeom prst="rect">
            <a:avLst/>
          </a:prstGeom>
          <a:noFill/>
          <a:ln w="57150">
            <a:solidFill>
              <a:srgbClr val="B500C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1731969-C577-5C07-B16B-A384B82CCF5F}"/>
              </a:ext>
            </a:extLst>
          </p:cNvPr>
          <p:cNvSpPr/>
          <p:nvPr/>
        </p:nvSpPr>
        <p:spPr>
          <a:xfrm>
            <a:off x="1422400" y="4941285"/>
            <a:ext cx="6083300" cy="548928"/>
          </a:xfrm>
          <a:prstGeom prst="rect">
            <a:avLst/>
          </a:prstGeom>
          <a:noFill/>
          <a:ln w="57150">
            <a:solidFill>
              <a:srgbClr val="B500C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0395767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17B047-8437-0DB5-10F9-821E83BE92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C25BA498-8471-879D-E85B-CFD1EFD3C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236123"/>
            <a:ext cx="10801350" cy="1249363"/>
          </a:xfrm>
        </p:spPr>
        <p:txBody>
          <a:bodyPr/>
          <a:lstStyle/>
          <a:p>
            <a:r>
              <a:rPr lang="en-US" sz="4000" dirty="0">
                <a:latin typeface="DIN OT" panose="020B0504020201010104" pitchFamily="34" charset="77"/>
              </a:rPr>
              <a:t>5 Unfolding</a:t>
            </a:r>
          </a:p>
        </p:txBody>
      </p:sp>
      <p:sp>
        <p:nvSpPr>
          <p:cNvPr id="7" name="Title 15">
            <a:extLst>
              <a:ext uri="{FF2B5EF4-FFF2-40B4-BE49-F238E27FC236}">
                <a16:creationId xmlns:a16="http://schemas.microsoft.com/office/drawing/2014/main" id="{EFC27259-141B-BD50-FB81-4D1B8CA57B11}"/>
              </a:ext>
            </a:extLst>
          </p:cNvPr>
          <p:cNvSpPr txBox="1">
            <a:spLocks/>
          </p:cNvSpPr>
          <p:nvPr/>
        </p:nvSpPr>
        <p:spPr>
          <a:xfrm>
            <a:off x="922336" y="1164605"/>
            <a:ext cx="10618789" cy="976725"/>
          </a:xfrm>
          <a:prstGeom prst="rect">
            <a:avLst/>
          </a:prstGeom>
        </p:spPr>
        <p:txBody>
          <a:bodyPr vert="horz" lIns="0" tIns="0" rIns="91440" bIns="45720" rtlCol="0" anchor="ctr" anchorCtr="0">
            <a:no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400" b="1" i="0" kern="1200" spc="-150">
                <a:solidFill>
                  <a:schemeClr val="accent1"/>
                </a:solidFill>
                <a:latin typeface="+mn-lt"/>
                <a:ea typeface="Helvetica" charset="0"/>
                <a:cs typeface="Helvetica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z="2800" spc="0" dirty="0">
                <a:solidFill>
                  <a:srgbClr val="0070C0"/>
                </a:solidFill>
                <a:latin typeface="DIN OT" panose="020B0504020201010104" pitchFamily="34" charset="77"/>
              </a:rPr>
              <a:t>When unfolding, what happens to the parameters (e.g. weights and biases)?</a:t>
            </a:r>
            <a:endParaRPr lang="en-US" sz="2800" b="0" i="1" spc="0" dirty="0">
              <a:solidFill>
                <a:srgbClr val="0070C0"/>
              </a:solidFill>
              <a:latin typeface="DIN OT" panose="020B0504020201010104" pitchFamily="34" charset="7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F89EEA3A-6453-CA4D-F642-8C6634A8BEB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713783" y="2149854"/>
                <a:ext cx="5827342" cy="4085846"/>
              </a:xfrm>
            </p:spPr>
            <p:txBody>
              <a:bodyPr/>
              <a:lstStyle/>
              <a:p>
                <a:pPr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1800" b="0" dirty="0"/>
                  <a:t>Parameters are multiplied by the time step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1800" b="0" dirty="0"/>
                  <a:t> before being used for that time step</a:t>
                </a:r>
              </a:p>
              <a:p>
                <a:pPr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1800" b="0" dirty="0"/>
                  <a:t>Parameters are unrolled across time steps proportional to the input size for that time step</a:t>
                </a:r>
              </a:p>
              <a:p>
                <a:pPr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1800" b="0" dirty="0"/>
                  <a:t>Parameters are divided uniformly across different time steps</a:t>
                </a:r>
              </a:p>
              <a:p>
                <a:pPr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1800" b="0" dirty="0"/>
                  <a:t>Parameters are copied/reused across different time steps</a:t>
                </a:r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F89EEA3A-6453-CA4D-F642-8C6634A8BEB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713783" y="2149854"/>
                <a:ext cx="5827342" cy="4085846"/>
              </a:xfrm>
              <a:blipFill>
                <a:blip r:embed="rId3"/>
                <a:stretch>
                  <a:fillRect r="-13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 descr="A diagram of a process flow&#10;&#10;Description automatically generated">
            <a:extLst>
              <a:ext uri="{FF2B5EF4-FFF2-40B4-BE49-F238E27FC236}">
                <a16:creationId xmlns:a16="http://schemas.microsoft.com/office/drawing/2014/main" id="{0C720007-3506-0212-D09F-F804A091737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325" y="2141330"/>
            <a:ext cx="5018458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48800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CF1DD9-5AD8-DFFC-1B27-13485AF5B8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AC8BE90F-B923-B249-313A-5AD962047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236123"/>
            <a:ext cx="10801350" cy="1249363"/>
          </a:xfrm>
        </p:spPr>
        <p:txBody>
          <a:bodyPr/>
          <a:lstStyle/>
          <a:p>
            <a:r>
              <a:rPr lang="en-US" sz="4000" dirty="0">
                <a:latin typeface="DIN OT" panose="020B0504020201010104" pitchFamily="34" charset="77"/>
              </a:rPr>
              <a:t>5 Unfolding</a:t>
            </a:r>
          </a:p>
        </p:txBody>
      </p:sp>
      <p:sp>
        <p:nvSpPr>
          <p:cNvPr id="7" name="Title 15">
            <a:extLst>
              <a:ext uri="{FF2B5EF4-FFF2-40B4-BE49-F238E27FC236}">
                <a16:creationId xmlns:a16="http://schemas.microsoft.com/office/drawing/2014/main" id="{DDD7271B-863A-B235-577C-F981FA4584BC}"/>
              </a:ext>
            </a:extLst>
          </p:cNvPr>
          <p:cNvSpPr txBox="1">
            <a:spLocks/>
          </p:cNvSpPr>
          <p:nvPr/>
        </p:nvSpPr>
        <p:spPr>
          <a:xfrm>
            <a:off x="922336" y="1164605"/>
            <a:ext cx="10618789" cy="976725"/>
          </a:xfrm>
          <a:prstGeom prst="rect">
            <a:avLst/>
          </a:prstGeom>
        </p:spPr>
        <p:txBody>
          <a:bodyPr vert="horz" lIns="0" tIns="0" rIns="91440" bIns="45720" rtlCol="0" anchor="ctr" anchorCtr="0">
            <a:no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400" b="1" i="0" kern="1200" spc="-150">
                <a:solidFill>
                  <a:schemeClr val="accent1"/>
                </a:solidFill>
                <a:latin typeface="+mn-lt"/>
                <a:ea typeface="Helvetica" charset="0"/>
                <a:cs typeface="Helvetica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z="2800" spc="0" dirty="0">
                <a:solidFill>
                  <a:srgbClr val="0070C0"/>
                </a:solidFill>
                <a:latin typeface="DIN OT" panose="020B0504020201010104" pitchFamily="34" charset="77"/>
              </a:rPr>
              <a:t>When unfolding, what happens to the parameters (e.g. weights and biases)?</a:t>
            </a:r>
            <a:endParaRPr lang="en-US" sz="2800" b="0" i="1" spc="0" dirty="0">
              <a:solidFill>
                <a:srgbClr val="0070C0"/>
              </a:solidFill>
              <a:latin typeface="DIN OT" panose="020B0504020201010104" pitchFamily="34" charset="7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A16BE645-3793-5870-CE3A-BB11910498F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713783" y="2149854"/>
                <a:ext cx="5827342" cy="4085846"/>
              </a:xfrm>
            </p:spPr>
            <p:txBody>
              <a:bodyPr/>
              <a:lstStyle/>
              <a:p>
                <a:pPr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1800" b="0" dirty="0"/>
                  <a:t>Parameters are multiplied by the time step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1800" b="0" dirty="0"/>
                  <a:t> before being used for that time step</a:t>
                </a:r>
              </a:p>
              <a:p>
                <a:pPr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1800" b="0" dirty="0"/>
                  <a:t>Parameters are unrolled across time steps proportional to the input size for that time step</a:t>
                </a:r>
              </a:p>
              <a:p>
                <a:pPr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1800" b="0" dirty="0"/>
                  <a:t>Parameters are divided uniformly across different time steps</a:t>
                </a:r>
              </a:p>
              <a:p>
                <a:pPr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1800" b="0" dirty="0"/>
                  <a:t>Parameters are copied/reused across different time steps</a:t>
                </a:r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A16BE645-3793-5870-CE3A-BB11910498F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713783" y="2149854"/>
                <a:ext cx="5827342" cy="4085846"/>
              </a:xfrm>
              <a:blipFill>
                <a:blip r:embed="rId3"/>
                <a:stretch>
                  <a:fillRect r="-13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 descr="A diagram of a process flow&#10;&#10;Description automatically generated">
            <a:extLst>
              <a:ext uri="{FF2B5EF4-FFF2-40B4-BE49-F238E27FC236}">
                <a16:creationId xmlns:a16="http://schemas.microsoft.com/office/drawing/2014/main" id="{5343C941-32D1-3768-19DA-B8635808DB29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325" y="2141330"/>
            <a:ext cx="5018458" cy="39624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ED098F5-F3EC-B002-6BA7-6EA2515B4876}"/>
              </a:ext>
            </a:extLst>
          </p:cNvPr>
          <p:cNvSpPr/>
          <p:nvPr/>
        </p:nvSpPr>
        <p:spPr>
          <a:xfrm>
            <a:off x="5880100" y="5322285"/>
            <a:ext cx="5661025" cy="806846"/>
          </a:xfrm>
          <a:prstGeom prst="rect">
            <a:avLst/>
          </a:prstGeom>
          <a:noFill/>
          <a:ln w="57150">
            <a:solidFill>
              <a:srgbClr val="B500C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289918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16893E-F16E-2115-82C9-19B899C22F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5066B8F4-4717-04F5-12CF-60887090B8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236123"/>
            <a:ext cx="10801350" cy="1249363"/>
          </a:xfrm>
        </p:spPr>
        <p:txBody>
          <a:bodyPr/>
          <a:lstStyle/>
          <a:p>
            <a:r>
              <a:rPr lang="en-US" sz="4000" dirty="0">
                <a:latin typeface="DIN OT" panose="020B0504020201010104" pitchFamily="34" charset="77"/>
              </a:rPr>
              <a:t>6 Vanishing and Exploding Gradients</a:t>
            </a:r>
          </a:p>
        </p:txBody>
      </p:sp>
      <p:sp>
        <p:nvSpPr>
          <p:cNvPr id="7" name="Title 15">
            <a:extLst>
              <a:ext uri="{FF2B5EF4-FFF2-40B4-BE49-F238E27FC236}">
                <a16:creationId xmlns:a16="http://schemas.microsoft.com/office/drawing/2014/main" id="{781DB3F6-1E1E-6D2B-6B1A-61DA95EDF5A8}"/>
              </a:ext>
            </a:extLst>
          </p:cNvPr>
          <p:cNvSpPr txBox="1">
            <a:spLocks/>
          </p:cNvSpPr>
          <p:nvPr/>
        </p:nvSpPr>
        <p:spPr>
          <a:xfrm>
            <a:off x="1042192" y="1333501"/>
            <a:ext cx="10618789" cy="863599"/>
          </a:xfrm>
          <a:prstGeom prst="rect">
            <a:avLst/>
          </a:prstGeom>
        </p:spPr>
        <p:txBody>
          <a:bodyPr vert="horz" lIns="0" tIns="0" rIns="91440" bIns="45720" rtlCol="0" anchor="ctr" anchorCtr="0">
            <a:no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400" b="1" i="0" kern="1200" spc="-150">
                <a:solidFill>
                  <a:schemeClr val="accent1"/>
                </a:solidFill>
                <a:latin typeface="+mn-lt"/>
                <a:ea typeface="Helvetica" charset="0"/>
                <a:cs typeface="Helvetica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z="2800" spc="0" dirty="0">
                <a:solidFill>
                  <a:srgbClr val="0070C0"/>
                </a:solidFill>
                <a:latin typeface="DIN OT" panose="020B0504020201010104" pitchFamily="34" charset="77"/>
              </a:rPr>
              <a:t>What causes vanishing and exploding gradients in RNNs?</a:t>
            </a:r>
            <a:endParaRPr lang="en-US" sz="2800" b="0" i="1" spc="0" dirty="0">
              <a:solidFill>
                <a:srgbClr val="0070C0"/>
              </a:solidFill>
              <a:latin typeface="DIN OT" panose="020B0504020201010104" pitchFamily="34" charset="77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7BB15A5-E20E-3046-DDA0-8574341C0C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398" y="2197100"/>
            <a:ext cx="10112375" cy="3644900"/>
          </a:xfrm>
        </p:spPr>
        <p:txBody>
          <a:bodyPr/>
          <a:lstStyle/>
          <a:p>
            <a:pPr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2200" b="0" dirty="0"/>
              <a:t>Accumulation of very large or very small gradient updates of chain rule on long sequences</a:t>
            </a:r>
          </a:p>
          <a:p>
            <a:pPr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2200" b="0" dirty="0"/>
              <a:t>Vanishing gradients are caused by large activation functions, while exploding gradients are caused by small activation functions.</a:t>
            </a:r>
          </a:p>
          <a:p>
            <a:pPr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2200" b="0" dirty="0"/>
              <a:t>Vanishing gradients are caused by improper weight initialization, while exploding gradients are caused by using LSTM or GRU cells</a:t>
            </a:r>
          </a:p>
          <a:p>
            <a:pPr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2200" b="0" dirty="0"/>
              <a:t>When you try to predict given a long lookback window</a:t>
            </a:r>
          </a:p>
        </p:txBody>
      </p:sp>
    </p:spTree>
    <p:extLst>
      <p:ext uri="{BB962C8B-B14F-4D97-AF65-F5344CB8AC3E}">
        <p14:creationId xmlns:p14="http://schemas.microsoft.com/office/powerpoint/2010/main" val="411947665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BD51F0-7920-D6CC-8DFD-A98693E71D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9AEC9840-CF42-0420-A9D7-67060CED9F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236123"/>
            <a:ext cx="10801350" cy="1249363"/>
          </a:xfrm>
        </p:spPr>
        <p:txBody>
          <a:bodyPr/>
          <a:lstStyle/>
          <a:p>
            <a:r>
              <a:rPr lang="en-US" sz="4000" dirty="0">
                <a:latin typeface="DIN OT" panose="020B0504020201010104" pitchFamily="34" charset="77"/>
              </a:rPr>
              <a:t>6 Vanishing and Exploding Gradients</a:t>
            </a:r>
          </a:p>
        </p:txBody>
      </p:sp>
      <p:sp>
        <p:nvSpPr>
          <p:cNvPr id="7" name="Title 15">
            <a:extLst>
              <a:ext uri="{FF2B5EF4-FFF2-40B4-BE49-F238E27FC236}">
                <a16:creationId xmlns:a16="http://schemas.microsoft.com/office/drawing/2014/main" id="{D3A18AD6-045B-DFB9-C1EF-E9D995BF2577}"/>
              </a:ext>
            </a:extLst>
          </p:cNvPr>
          <p:cNvSpPr txBox="1">
            <a:spLocks/>
          </p:cNvSpPr>
          <p:nvPr/>
        </p:nvSpPr>
        <p:spPr>
          <a:xfrm>
            <a:off x="1042192" y="1333501"/>
            <a:ext cx="10618789" cy="863599"/>
          </a:xfrm>
          <a:prstGeom prst="rect">
            <a:avLst/>
          </a:prstGeom>
        </p:spPr>
        <p:txBody>
          <a:bodyPr vert="horz" lIns="0" tIns="0" rIns="91440" bIns="45720" rtlCol="0" anchor="ctr" anchorCtr="0">
            <a:no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400" b="1" i="0" kern="1200" spc="-150">
                <a:solidFill>
                  <a:schemeClr val="accent1"/>
                </a:solidFill>
                <a:latin typeface="+mn-lt"/>
                <a:ea typeface="Helvetica" charset="0"/>
                <a:cs typeface="Helvetica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z="2800" spc="0" dirty="0">
                <a:solidFill>
                  <a:srgbClr val="0070C0"/>
                </a:solidFill>
                <a:latin typeface="DIN OT" panose="020B0504020201010104" pitchFamily="34" charset="77"/>
              </a:rPr>
              <a:t>What causes vanishing and exploding gradients in RNNs?</a:t>
            </a:r>
            <a:endParaRPr lang="en-US" sz="2800" b="0" i="1" spc="0" dirty="0">
              <a:solidFill>
                <a:srgbClr val="0070C0"/>
              </a:solidFill>
              <a:latin typeface="DIN OT" panose="020B0504020201010104" pitchFamily="34" charset="77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84EA1D0-311B-5DB7-628D-DE5F5A6BA9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398" y="2197100"/>
            <a:ext cx="10112375" cy="3644900"/>
          </a:xfrm>
        </p:spPr>
        <p:txBody>
          <a:bodyPr/>
          <a:lstStyle/>
          <a:p>
            <a:pPr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2200" b="0" dirty="0"/>
              <a:t>Accumulation of very large or very small gradient updates of chain rule on long sequences</a:t>
            </a:r>
          </a:p>
          <a:p>
            <a:pPr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2200" b="0" dirty="0"/>
              <a:t>Vanishing gradients are caused by large activation functions, while exploding gradients are caused by small activation functions.</a:t>
            </a:r>
          </a:p>
          <a:p>
            <a:pPr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2200" b="0" dirty="0"/>
              <a:t>Vanishing gradients are caused by improper weight initialization, while exploding gradients are caused by using LSTM or GRU cells</a:t>
            </a:r>
          </a:p>
          <a:p>
            <a:pPr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2200" b="0" dirty="0"/>
              <a:t>When you try to predict given a long lookback window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6B27579-31BC-EB7C-B1AA-430FA2FF8BE2}"/>
              </a:ext>
            </a:extLst>
          </p:cNvPr>
          <p:cNvSpPr/>
          <p:nvPr/>
        </p:nvSpPr>
        <p:spPr>
          <a:xfrm>
            <a:off x="1460500" y="2197100"/>
            <a:ext cx="9855200" cy="806846"/>
          </a:xfrm>
          <a:prstGeom prst="rect">
            <a:avLst/>
          </a:prstGeom>
          <a:noFill/>
          <a:ln w="57150">
            <a:solidFill>
              <a:srgbClr val="B500C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37923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B0AD19-DF97-04DA-AC4B-D54D4172BF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04AF82AE-FAD0-69E0-97FC-7647445709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236123"/>
            <a:ext cx="10801350" cy="1249363"/>
          </a:xfrm>
        </p:spPr>
        <p:txBody>
          <a:bodyPr/>
          <a:lstStyle/>
          <a:p>
            <a:r>
              <a:rPr lang="en-US" sz="4000" dirty="0">
                <a:latin typeface="DIN OT" panose="020B0504020201010104" pitchFamily="34" charset="77"/>
              </a:rPr>
              <a:t>6 Vanishing and Exploding Gradients</a:t>
            </a:r>
          </a:p>
        </p:txBody>
      </p:sp>
      <p:sp>
        <p:nvSpPr>
          <p:cNvPr id="7" name="Title 15">
            <a:extLst>
              <a:ext uri="{FF2B5EF4-FFF2-40B4-BE49-F238E27FC236}">
                <a16:creationId xmlns:a16="http://schemas.microsoft.com/office/drawing/2014/main" id="{AA740539-8141-8C38-E167-86F38FB536CB}"/>
              </a:ext>
            </a:extLst>
          </p:cNvPr>
          <p:cNvSpPr txBox="1">
            <a:spLocks/>
          </p:cNvSpPr>
          <p:nvPr/>
        </p:nvSpPr>
        <p:spPr>
          <a:xfrm>
            <a:off x="1042192" y="1333501"/>
            <a:ext cx="10618789" cy="863599"/>
          </a:xfrm>
          <a:prstGeom prst="rect">
            <a:avLst/>
          </a:prstGeom>
        </p:spPr>
        <p:txBody>
          <a:bodyPr vert="horz" lIns="0" tIns="0" rIns="91440" bIns="45720" rtlCol="0" anchor="ctr" anchorCtr="0">
            <a:no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400" b="1" i="0" kern="1200" spc="-150">
                <a:solidFill>
                  <a:schemeClr val="accent1"/>
                </a:solidFill>
                <a:latin typeface="+mn-lt"/>
                <a:ea typeface="Helvetica" charset="0"/>
                <a:cs typeface="Helvetica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z="2800" spc="0" dirty="0">
                <a:solidFill>
                  <a:srgbClr val="0070C0"/>
                </a:solidFill>
                <a:latin typeface="DIN OT" panose="020B0504020201010104" pitchFamily="34" charset="77"/>
              </a:rPr>
              <a:t>What causes vanishing and exploding gradients in RNNs?</a:t>
            </a:r>
            <a:endParaRPr lang="en-US" sz="2800" b="0" i="1" spc="0" dirty="0">
              <a:solidFill>
                <a:srgbClr val="0070C0"/>
              </a:solidFill>
              <a:latin typeface="DIN OT" panose="020B0504020201010104" pitchFamily="34" charset="77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029FE5A-EBAD-778A-9718-D97D187871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398" y="2197100"/>
            <a:ext cx="10112375" cy="3644900"/>
          </a:xfrm>
        </p:spPr>
        <p:txBody>
          <a:bodyPr/>
          <a:lstStyle/>
          <a:p>
            <a:pPr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2200" b="0" dirty="0"/>
              <a:t>Accumulation of very large or very small gradient updates of chain rule on long sequences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31049FF-9176-BBDC-AA37-F6EAF98E31AA}"/>
              </a:ext>
            </a:extLst>
          </p:cNvPr>
          <p:cNvSpPr/>
          <p:nvPr/>
        </p:nvSpPr>
        <p:spPr>
          <a:xfrm>
            <a:off x="1460500" y="2197100"/>
            <a:ext cx="9855200" cy="806846"/>
          </a:xfrm>
          <a:prstGeom prst="rect">
            <a:avLst/>
          </a:prstGeom>
          <a:noFill/>
          <a:ln w="57150">
            <a:solidFill>
              <a:srgbClr val="B500C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B986946-6D80-07AE-8434-BC8A5A73C1D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1952" t="50000"/>
          <a:stretch/>
        </p:blipFill>
        <p:spPr>
          <a:xfrm>
            <a:off x="6808716" y="3479980"/>
            <a:ext cx="4725661" cy="206264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3C5E51B-6516-531E-E26F-38C82443690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1289" b="53446"/>
          <a:stretch/>
        </p:blipFill>
        <p:spPr>
          <a:xfrm>
            <a:off x="1295398" y="3491756"/>
            <a:ext cx="5113649" cy="206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947979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B3B54B-D3B1-828E-F8BF-C8403AF451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055E8078-2A30-F9E1-10A3-73213A0065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236123"/>
            <a:ext cx="10801350" cy="1249363"/>
          </a:xfrm>
        </p:spPr>
        <p:txBody>
          <a:bodyPr/>
          <a:lstStyle/>
          <a:p>
            <a:r>
              <a:rPr lang="en-US" sz="4000" dirty="0">
                <a:latin typeface="DIN OT" panose="020B0504020201010104" pitchFamily="34" charset="77"/>
              </a:rPr>
              <a:t>7 Gates</a:t>
            </a:r>
          </a:p>
        </p:txBody>
      </p:sp>
      <p:sp>
        <p:nvSpPr>
          <p:cNvPr id="7" name="Title 15">
            <a:extLst>
              <a:ext uri="{FF2B5EF4-FFF2-40B4-BE49-F238E27FC236}">
                <a16:creationId xmlns:a16="http://schemas.microsoft.com/office/drawing/2014/main" id="{05BDD0B1-A8ED-FCF1-DEBF-1D69B64E7E5B}"/>
              </a:ext>
            </a:extLst>
          </p:cNvPr>
          <p:cNvSpPr txBox="1">
            <a:spLocks/>
          </p:cNvSpPr>
          <p:nvPr/>
        </p:nvSpPr>
        <p:spPr>
          <a:xfrm>
            <a:off x="1042192" y="1333501"/>
            <a:ext cx="10618789" cy="863599"/>
          </a:xfrm>
          <a:prstGeom prst="rect">
            <a:avLst/>
          </a:prstGeom>
        </p:spPr>
        <p:txBody>
          <a:bodyPr vert="horz" lIns="0" tIns="0" rIns="91440" bIns="45720" rtlCol="0" anchor="ctr" anchorCtr="0">
            <a:no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400" b="1" i="0" kern="1200" spc="-150">
                <a:solidFill>
                  <a:schemeClr val="accent1"/>
                </a:solidFill>
                <a:latin typeface="+mn-lt"/>
                <a:ea typeface="Helvetica" charset="0"/>
                <a:cs typeface="Helvetica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z="2800" spc="0" dirty="0">
                <a:solidFill>
                  <a:srgbClr val="0070C0"/>
                </a:solidFill>
                <a:latin typeface="DIN OT" panose="020B0504020201010104" pitchFamily="34" charset="77"/>
              </a:rPr>
              <a:t>Which of the following is NOT a gate used in RNNs?</a:t>
            </a:r>
            <a:endParaRPr lang="en-US" sz="2800" b="0" i="1" spc="0" dirty="0">
              <a:solidFill>
                <a:srgbClr val="0070C0"/>
              </a:solidFill>
              <a:latin typeface="DIN OT" panose="020B0504020201010104" pitchFamily="34" charset="77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7F0D25E-244F-C30D-F0BB-D1D4328BFC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398" y="2679699"/>
            <a:ext cx="10112375" cy="2844800"/>
          </a:xfrm>
        </p:spPr>
        <p:txBody>
          <a:bodyPr/>
          <a:lstStyle/>
          <a:p>
            <a:pPr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2400" b="0" dirty="0"/>
              <a:t>Input gate</a:t>
            </a:r>
          </a:p>
          <a:p>
            <a:pPr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2400" b="0" dirty="0"/>
              <a:t>Activation gate</a:t>
            </a:r>
          </a:p>
          <a:p>
            <a:pPr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2400" b="0" dirty="0"/>
              <a:t>Forget gate</a:t>
            </a:r>
          </a:p>
          <a:p>
            <a:pPr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2400" b="0" dirty="0"/>
              <a:t>Output gate</a:t>
            </a:r>
          </a:p>
        </p:txBody>
      </p:sp>
    </p:spTree>
    <p:extLst>
      <p:ext uri="{BB962C8B-B14F-4D97-AF65-F5344CB8AC3E}">
        <p14:creationId xmlns:p14="http://schemas.microsoft.com/office/powerpoint/2010/main" val="170502198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BDB599-5E0E-845A-C90C-19DB84FCB8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41D292FD-C895-3FDF-2A6C-72AC06F829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236123"/>
            <a:ext cx="10801350" cy="1249363"/>
          </a:xfrm>
        </p:spPr>
        <p:txBody>
          <a:bodyPr/>
          <a:lstStyle/>
          <a:p>
            <a:r>
              <a:rPr lang="en-US" sz="4000" dirty="0">
                <a:latin typeface="DIN OT" panose="020B0504020201010104" pitchFamily="34" charset="77"/>
              </a:rPr>
              <a:t>7 Gates</a:t>
            </a:r>
          </a:p>
        </p:txBody>
      </p:sp>
      <p:sp>
        <p:nvSpPr>
          <p:cNvPr id="7" name="Title 15">
            <a:extLst>
              <a:ext uri="{FF2B5EF4-FFF2-40B4-BE49-F238E27FC236}">
                <a16:creationId xmlns:a16="http://schemas.microsoft.com/office/drawing/2014/main" id="{16980157-5BFB-1F7A-E3D1-A786C89ADE72}"/>
              </a:ext>
            </a:extLst>
          </p:cNvPr>
          <p:cNvSpPr txBox="1">
            <a:spLocks/>
          </p:cNvSpPr>
          <p:nvPr/>
        </p:nvSpPr>
        <p:spPr>
          <a:xfrm>
            <a:off x="1042192" y="1333501"/>
            <a:ext cx="10618789" cy="863599"/>
          </a:xfrm>
          <a:prstGeom prst="rect">
            <a:avLst/>
          </a:prstGeom>
        </p:spPr>
        <p:txBody>
          <a:bodyPr vert="horz" lIns="0" tIns="0" rIns="91440" bIns="45720" rtlCol="0" anchor="ctr" anchorCtr="0">
            <a:no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400" b="1" i="0" kern="1200" spc="-150">
                <a:solidFill>
                  <a:schemeClr val="accent1"/>
                </a:solidFill>
                <a:latin typeface="+mn-lt"/>
                <a:ea typeface="Helvetica" charset="0"/>
                <a:cs typeface="Helvetica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z="2800" spc="0" dirty="0">
                <a:solidFill>
                  <a:srgbClr val="0070C0"/>
                </a:solidFill>
                <a:latin typeface="DIN OT" panose="020B0504020201010104" pitchFamily="34" charset="77"/>
              </a:rPr>
              <a:t>Which of the following is NOT a gate used in RNNs?</a:t>
            </a:r>
            <a:endParaRPr lang="en-US" sz="2800" b="0" i="1" spc="0" dirty="0">
              <a:solidFill>
                <a:srgbClr val="0070C0"/>
              </a:solidFill>
              <a:latin typeface="DIN OT" panose="020B0504020201010104" pitchFamily="34" charset="77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CC6D75E-A60F-AC8F-919C-C7C2446F10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398" y="2679699"/>
            <a:ext cx="10112375" cy="2844800"/>
          </a:xfrm>
        </p:spPr>
        <p:txBody>
          <a:bodyPr/>
          <a:lstStyle/>
          <a:p>
            <a:pPr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2400" b="0" dirty="0"/>
              <a:t>Input gate</a:t>
            </a:r>
          </a:p>
          <a:p>
            <a:pPr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2400" b="0" dirty="0"/>
              <a:t>Activation gate</a:t>
            </a:r>
          </a:p>
          <a:p>
            <a:pPr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2400" b="0" dirty="0"/>
              <a:t>Forget gate</a:t>
            </a:r>
          </a:p>
          <a:p>
            <a:pPr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2400" b="0" dirty="0"/>
              <a:t>Output gate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8800488-78C8-D4CA-BF02-2CA2F1318BCD}"/>
              </a:ext>
            </a:extLst>
          </p:cNvPr>
          <p:cNvSpPr/>
          <p:nvPr/>
        </p:nvSpPr>
        <p:spPr>
          <a:xfrm>
            <a:off x="1423985" y="3294478"/>
            <a:ext cx="2817815" cy="604422"/>
          </a:xfrm>
          <a:prstGeom prst="rect">
            <a:avLst/>
          </a:prstGeom>
          <a:noFill/>
          <a:ln w="57150">
            <a:solidFill>
              <a:srgbClr val="B500C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294105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F47B18-5FC7-C33F-62A0-0D45D6ADD3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5E1C1919-3FE9-A6C4-52BB-AB144DB3A3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DIN OT" panose="020B0504020201010104" pitchFamily="34" charset="77"/>
              </a:rPr>
              <a:t>Session 11 and 12</a:t>
            </a:r>
          </a:p>
        </p:txBody>
      </p:sp>
      <p:sp>
        <p:nvSpPr>
          <p:cNvPr id="7" name="Title 15">
            <a:extLst>
              <a:ext uri="{FF2B5EF4-FFF2-40B4-BE49-F238E27FC236}">
                <a16:creationId xmlns:a16="http://schemas.microsoft.com/office/drawing/2014/main" id="{88D1AFB2-C2A5-607F-19E9-76967A156BE4}"/>
              </a:ext>
            </a:extLst>
          </p:cNvPr>
          <p:cNvSpPr txBox="1">
            <a:spLocks/>
          </p:cNvSpPr>
          <p:nvPr/>
        </p:nvSpPr>
        <p:spPr>
          <a:xfrm>
            <a:off x="906601" y="1256443"/>
            <a:ext cx="10801350" cy="1249363"/>
          </a:xfrm>
          <a:prstGeom prst="rect">
            <a:avLst/>
          </a:prstGeom>
        </p:spPr>
        <p:txBody>
          <a:bodyPr vert="horz" lIns="0" tIns="0" rIns="91440" bIns="45720" rtlCol="0" anchor="ctr" anchorCtr="0">
            <a:no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400" b="1" i="0" kern="1200" spc="-150">
                <a:solidFill>
                  <a:schemeClr val="accent1"/>
                </a:solidFill>
                <a:latin typeface="+mn-lt"/>
                <a:ea typeface="Helvetica" charset="0"/>
                <a:cs typeface="Helvetica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z="3200" dirty="0">
                <a:solidFill>
                  <a:srgbClr val="0070C0"/>
                </a:solidFill>
                <a:latin typeface="DIN OT" panose="020B0504020201010104" pitchFamily="34" charset="77"/>
              </a:rPr>
              <a:t>Gameplan</a:t>
            </a:r>
            <a:endParaRPr lang="en-US" sz="3200" i="1" dirty="0">
              <a:solidFill>
                <a:srgbClr val="0070C0"/>
              </a:solidFill>
              <a:latin typeface="DIN OT" panose="020B0504020201010104" pitchFamily="34" charset="77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E42D046-A534-B843-586F-38D2F64C20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7676" y="2368967"/>
            <a:ext cx="9003518" cy="3324168"/>
          </a:xfrm>
        </p:spPr>
        <p:txBody>
          <a:bodyPr/>
          <a:lstStyle/>
          <a:p>
            <a:pPr marL="288925" indent="0">
              <a:buNone/>
            </a:pPr>
            <a:r>
              <a:rPr lang="en-US" sz="2000" b="0" dirty="0"/>
              <a:t>9:10 AM to 9:30 AM 		</a:t>
            </a:r>
            <a:r>
              <a:rPr lang="en-US" sz="2000" dirty="0"/>
              <a:t>Quiz 2</a:t>
            </a:r>
          </a:p>
          <a:p>
            <a:pPr marL="288925" indent="0">
              <a:buNone/>
            </a:pPr>
            <a:r>
              <a:rPr lang="en-US" sz="2000" b="0" dirty="0"/>
              <a:t>9:30 AM to 10:00 AM 		</a:t>
            </a:r>
            <a:r>
              <a:rPr lang="en-US" sz="2000" dirty="0"/>
              <a:t>Quiz 2 Discussion</a:t>
            </a:r>
          </a:p>
          <a:p>
            <a:pPr marL="288925" indent="0">
              <a:buNone/>
            </a:pPr>
            <a:r>
              <a:rPr lang="en-US" sz="2000" b="0" dirty="0"/>
              <a:t>10:00 AM to 10:10 AM 	</a:t>
            </a:r>
            <a:r>
              <a:rPr lang="en-US" sz="2000" dirty="0"/>
              <a:t>Recent AI News</a:t>
            </a:r>
          </a:p>
          <a:p>
            <a:pPr marL="288925" indent="0">
              <a:buNone/>
            </a:pPr>
            <a:r>
              <a:rPr lang="en-US" sz="2000" b="0" dirty="0"/>
              <a:t>10:10 AM to 10:30 AM 	</a:t>
            </a:r>
            <a:r>
              <a:rPr lang="en-US" sz="2000" dirty="0"/>
              <a:t>Midterm Review Part 1</a:t>
            </a:r>
          </a:p>
          <a:p>
            <a:pPr marL="288925" indent="0">
              <a:buNone/>
            </a:pPr>
            <a:r>
              <a:rPr lang="en-US" sz="2000" b="0" dirty="0">
                <a:solidFill>
                  <a:srgbClr val="6E3476"/>
                </a:solidFill>
              </a:rPr>
              <a:t>10:30 AM to 11:00 AM 	</a:t>
            </a:r>
            <a:r>
              <a:rPr lang="en-US" sz="2000" dirty="0">
                <a:solidFill>
                  <a:srgbClr val="6E3476"/>
                </a:solidFill>
              </a:rPr>
              <a:t>Break</a:t>
            </a:r>
          </a:p>
          <a:p>
            <a:pPr marL="288925" indent="0">
              <a:buNone/>
            </a:pPr>
            <a:r>
              <a:rPr lang="en-US" sz="2000" b="0" dirty="0"/>
              <a:t>11:00 AM to 12:30 PM 	</a:t>
            </a:r>
            <a:r>
              <a:rPr lang="en-US" sz="2000" dirty="0"/>
              <a:t>Midterm Review Part 2</a:t>
            </a:r>
          </a:p>
        </p:txBody>
      </p:sp>
    </p:spTree>
    <p:extLst>
      <p:ext uri="{BB962C8B-B14F-4D97-AF65-F5344CB8AC3E}">
        <p14:creationId xmlns:p14="http://schemas.microsoft.com/office/powerpoint/2010/main" val="2731758089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F707FF-D1F5-F5B9-4A6C-82D54A9076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F8D96FF1-7A4A-71E0-4342-7067C14EAC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236123"/>
            <a:ext cx="10801350" cy="1249363"/>
          </a:xfrm>
        </p:spPr>
        <p:txBody>
          <a:bodyPr/>
          <a:lstStyle/>
          <a:p>
            <a:r>
              <a:rPr lang="en-US" sz="4000" dirty="0">
                <a:latin typeface="DIN OT" panose="020B0504020201010104" pitchFamily="34" charset="77"/>
              </a:rPr>
              <a:t>7 Gates</a:t>
            </a:r>
          </a:p>
        </p:txBody>
      </p:sp>
      <p:sp>
        <p:nvSpPr>
          <p:cNvPr id="7" name="Title 15">
            <a:extLst>
              <a:ext uri="{FF2B5EF4-FFF2-40B4-BE49-F238E27FC236}">
                <a16:creationId xmlns:a16="http://schemas.microsoft.com/office/drawing/2014/main" id="{DE0BC6BF-46F7-7317-CD1E-B47CDD1B5821}"/>
              </a:ext>
            </a:extLst>
          </p:cNvPr>
          <p:cNvSpPr txBox="1">
            <a:spLocks/>
          </p:cNvSpPr>
          <p:nvPr/>
        </p:nvSpPr>
        <p:spPr>
          <a:xfrm>
            <a:off x="1042192" y="1333501"/>
            <a:ext cx="10618789" cy="863599"/>
          </a:xfrm>
          <a:prstGeom prst="rect">
            <a:avLst/>
          </a:prstGeom>
        </p:spPr>
        <p:txBody>
          <a:bodyPr vert="horz" lIns="0" tIns="0" rIns="91440" bIns="45720" rtlCol="0" anchor="ctr" anchorCtr="0">
            <a:no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400" b="1" i="0" kern="1200" spc="-150">
                <a:solidFill>
                  <a:schemeClr val="accent1"/>
                </a:solidFill>
                <a:latin typeface="+mn-lt"/>
                <a:ea typeface="Helvetica" charset="0"/>
                <a:cs typeface="Helvetica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z="2800" spc="0" dirty="0">
                <a:solidFill>
                  <a:srgbClr val="0070C0"/>
                </a:solidFill>
                <a:latin typeface="DIN OT" panose="020B0504020201010104" pitchFamily="34" charset="77"/>
              </a:rPr>
              <a:t>Which of the following is NOT a gate used in RNNs?</a:t>
            </a:r>
            <a:endParaRPr lang="en-US" sz="2800" b="0" i="1" spc="0" dirty="0">
              <a:solidFill>
                <a:srgbClr val="0070C0"/>
              </a:solidFill>
              <a:latin typeface="DIN OT" panose="020B0504020201010104" pitchFamily="34" charset="77"/>
            </a:endParaRPr>
          </a:p>
        </p:txBody>
      </p:sp>
      <p:pic>
        <p:nvPicPr>
          <p:cNvPr id="5" name="Picture 4" descr="A diagram of a tank system&#10;&#10;Description automatically generated">
            <a:extLst>
              <a:ext uri="{FF2B5EF4-FFF2-40B4-BE49-F238E27FC236}">
                <a16:creationId xmlns:a16="http://schemas.microsoft.com/office/drawing/2014/main" id="{8109FB7F-ECC8-D434-C059-C7BA64573F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192" y="3230706"/>
            <a:ext cx="4611356" cy="2293793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771F0ED-FCC9-8DAD-13CC-75C77102D4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2192" y="2448779"/>
            <a:ext cx="1455478" cy="540545"/>
          </a:xfrm>
        </p:spPr>
        <p:txBody>
          <a:bodyPr/>
          <a:lstStyle/>
          <a:p>
            <a:pPr marL="288925" indent="0">
              <a:spcAft>
                <a:spcPts val="1800"/>
              </a:spcAft>
              <a:buNone/>
            </a:pPr>
            <a:r>
              <a:rPr lang="en-US" sz="2400" dirty="0"/>
              <a:t>LSTM</a:t>
            </a:r>
          </a:p>
        </p:txBody>
      </p:sp>
      <p:pic>
        <p:nvPicPr>
          <p:cNvPr id="9" name="Picture 8" descr="A diagram of a diagram&#10;&#10;Description automatically generated">
            <a:extLst>
              <a:ext uri="{FF2B5EF4-FFF2-40B4-BE49-F238E27FC236}">
                <a16:creationId xmlns:a16="http://schemas.microsoft.com/office/drawing/2014/main" id="{F0F2A31B-BE75-11F7-812A-997B3EDBED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394"/>
          <a:stretch/>
        </p:blipFill>
        <p:spPr>
          <a:xfrm>
            <a:off x="6096000" y="2989324"/>
            <a:ext cx="3976288" cy="2455425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BBE4812-1E9D-F0CA-8FBA-1E2E2EA9E22C}"/>
              </a:ext>
            </a:extLst>
          </p:cNvPr>
          <p:cNvSpPr txBox="1">
            <a:spLocks/>
          </p:cNvSpPr>
          <p:nvPr/>
        </p:nvSpPr>
        <p:spPr bwMode="auto">
          <a:xfrm>
            <a:off x="6096000" y="2445294"/>
            <a:ext cx="1455478" cy="5405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90000" bIns="45720" numCol="1" anchor="t" anchorCtr="0" compatLnSpc="1">
            <a:prstTxWarp prst="textNoShape">
              <a:avLst/>
            </a:prstTxWarp>
          </a:bodyPr>
          <a:lstStyle>
            <a:lvl1pPr marL="717550" indent="-428625" algn="l" rtl="0" eaLnBrk="1" fontAlgn="base" hangingPunct="1">
              <a:spcBef>
                <a:spcPct val="2000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Arial" charset="0"/>
              <a:buChar char="•"/>
              <a:tabLst/>
              <a:defRPr sz="2800" b="1" i="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Helvetica Light" charset="0"/>
                <a:cs typeface="Helvetica Light" charset="0"/>
              </a:defRPr>
            </a:lvl1pPr>
            <a:lvl2pPr marL="1035050" indent="-290513" algn="l" rtl="0" eaLnBrk="1" fontAlgn="base" hangingPunct="1">
              <a:spcBef>
                <a:spcPct val="20000"/>
              </a:spcBef>
              <a:spcAft>
                <a:spcPts val="1200"/>
              </a:spcAft>
              <a:buClr>
                <a:schemeClr val="accent1"/>
              </a:buClr>
              <a:buFont typeface="LucidaGrande" charset="0"/>
              <a:buChar char="↘︎"/>
              <a:tabLst/>
              <a:defRPr sz="1800" b="0" i="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Helvetica Light" charset="0"/>
                <a:cs typeface="Helvetica Light" charset="0"/>
              </a:defRPr>
            </a:lvl2pPr>
            <a:lvl3pPr marL="1338263" indent="-290513" algn="l" rtl="0" eaLnBrk="1" fontAlgn="base" hangingPunct="1">
              <a:spcBef>
                <a:spcPct val="20000"/>
              </a:spcBef>
              <a:spcAft>
                <a:spcPts val="1200"/>
              </a:spcAft>
              <a:buClr>
                <a:schemeClr val="accent1"/>
              </a:buClr>
              <a:buFont typeface="Wingdings" charset="2"/>
              <a:buChar char="q"/>
              <a:tabLst/>
              <a:defRPr sz="1600" b="0" i="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Helvetica Light" charset="0"/>
                <a:cs typeface="Helvetica Light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ts val="1200"/>
              </a:spcAft>
              <a:buFont typeface="Arial" pitchFamily="34" charset="0"/>
              <a:buChar char="–"/>
              <a:defRPr sz="1400" b="0" i="0" kern="12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ts val="1200"/>
              </a:spcAft>
              <a:buFont typeface="Arial" pitchFamily="34" charset="0"/>
              <a:buChar char="»"/>
              <a:defRPr sz="1400" b="0" i="0" kern="12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8925" indent="0">
              <a:spcAft>
                <a:spcPts val="1800"/>
              </a:spcAft>
              <a:buFont typeface="Arial" charset="0"/>
              <a:buNone/>
            </a:pPr>
            <a:r>
              <a:rPr lang="en-US" sz="2400" dirty="0"/>
              <a:t>GRU</a:t>
            </a:r>
          </a:p>
        </p:txBody>
      </p:sp>
    </p:spTree>
    <p:extLst>
      <p:ext uri="{BB962C8B-B14F-4D97-AF65-F5344CB8AC3E}">
        <p14:creationId xmlns:p14="http://schemas.microsoft.com/office/powerpoint/2010/main" val="1319582727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585251-291D-ADC0-993C-91119E4CA0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EEE1A2E2-5EA9-8EB8-1A74-1F72F0C4D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236123"/>
            <a:ext cx="10801350" cy="1249363"/>
          </a:xfrm>
        </p:spPr>
        <p:txBody>
          <a:bodyPr/>
          <a:lstStyle/>
          <a:p>
            <a:r>
              <a:rPr lang="en-US" sz="4000" dirty="0">
                <a:latin typeface="DIN OT" panose="020B0504020201010104" pitchFamily="34" charset="77"/>
              </a:rPr>
              <a:t>8 LSTM</a:t>
            </a:r>
          </a:p>
        </p:txBody>
      </p:sp>
      <p:sp>
        <p:nvSpPr>
          <p:cNvPr id="7" name="Title 15">
            <a:extLst>
              <a:ext uri="{FF2B5EF4-FFF2-40B4-BE49-F238E27FC236}">
                <a16:creationId xmlns:a16="http://schemas.microsoft.com/office/drawing/2014/main" id="{D3FD8EDD-53C9-25B3-8187-000239E714AE}"/>
              </a:ext>
            </a:extLst>
          </p:cNvPr>
          <p:cNvSpPr txBox="1">
            <a:spLocks/>
          </p:cNvSpPr>
          <p:nvPr/>
        </p:nvSpPr>
        <p:spPr>
          <a:xfrm>
            <a:off x="1042192" y="1333501"/>
            <a:ext cx="10618789" cy="863599"/>
          </a:xfrm>
          <a:prstGeom prst="rect">
            <a:avLst/>
          </a:prstGeom>
        </p:spPr>
        <p:txBody>
          <a:bodyPr vert="horz" lIns="0" tIns="0" rIns="91440" bIns="45720" rtlCol="0" anchor="ctr" anchorCtr="0">
            <a:no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400" b="1" i="0" kern="1200" spc="-150">
                <a:solidFill>
                  <a:schemeClr val="accent1"/>
                </a:solidFill>
                <a:latin typeface="+mn-lt"/>
                <a:ea typeface="Helvetica" charset="0"/>
                <a:cs typeface="Helvetica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z="2800" spc="0" dirty="0">
                <a:solidFill>
                  <a:srgbClr val="0070C0"/>
                </a:solidFill>
                <a:latin typeface="DIN OT" panose="020B0504020201010104" pitchFamily="34" charset="77"/>
              </a:rPr>
              <a:t>In LSTM cells, what is the purpose of the input gate?</a:t>
            </a:r>
            <a:endParaRPr lang="en-US" sz="2800" b="0" i="1" spc="0" dirty="0">
              <a:solidFill>
                <a:srgbClr val="0070C0"/>
              </a:solidFill>
              <a:latin typeface="DIN OT" panose="020B0504020201010104" pitchFamily="34" charset="77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9427B27-C4A3-AF3B-0BF7-17B44FA408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2192" y="2324099"/>
            <a:ext cx="10112375" cy="3403602"/>
          </a:xfrm>
        </p:spPr>
        <p:txBody>
          <a:bodyPr/>
          <a:lstStyle/>
          <a:p>
            <a:pPr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2200" b="0" dirty="0"/>
              <a:t>To control which parts of the cell state should be updated with new information from the current input pair.</a:t>
            </a:r>
          </a:p>
          <a:p>
            <a:pPr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2200" b="0" dirty="0"/>
              <a:t>To determine which parts of the previous cell state should be forgotten</a:t>
            </a:r>
          </a:p>
          <a:p>
            <a:pPr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2200" b="0" dirty="0"/>
              <a:t>To regulate the output of the LSTM cell and its contribution to the next layer.</a:t>
            </a:r>
          </a:p>
          <a:p>
            <a:pPr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2200" b="0" dirty="0"/>
              <a:t>To add the input to the cell state and set hidden state to zero.</a:t>
            </a:r>
          </a:p>
        </p:txBody>
      </p:sp>
    </p:spTree>
    <p:extLst>
      <p:ext uri="{BB962C8B-B14F-4D97-AF65-F5344CB8AC3E}">
        <p14:creationId xmlns:p14="http://schemas.microsoft.com/office/powerpoint/2010/main" val="59616797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5CE982-7B09-1349-1CAE-BBE20CC69A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7ECE5398-166F-76B5-09D1-E94FC6D68C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236123"/>
            <a:ext cx="10801350" cy="1249363"/>
          </a:xfrm>
        </p:spPr>
        <p:txBody>
          <a:bodyPr/>
          <a:lstStyle/>
          <a:p>
            <a:r>
              <a:rPr lang="en-US" sz="4000" dirty="0">
                <a:latin typeface="DIN OT" panose="020B0504020201010104" pitchFamily="34" charset="77"/>
              </a:rPr>
              <a:t>8 LSTM</a:t>
            </a:r>
          </a:p>
        </p:txBody>
      </p:sp>
      <p:sp>
        <p:nvSpPr>
          <p:cNvPr id="7" name="Title 15">
            <a:extLst>
              <a:ext uri="{FF2B5EF4-FFF2-40B4-BE49-F238E27FC236}">
                <a16:creationId xmlns:a16="http://schemas.microsoft.com/office/drawing/2014/main" id="{8431030D-04F5-AC27-6B1A-C94D61AE1408}"/>
              </a:ext>
            </a:extLst>
          </p:cNvPr>
          <p:cNvSpPr txBox="1">
            <a:spLocks/>
          </p:cNvSpPr>
          <p:nvPr/>
        </p:nvSpPr>
        <p:spPr>
          <a:xfrm>
            <a:off x="1042192" y="1333501"/>
            <a:ext cx="10618789" cy="863599"/>
          </a:xfrm>
          <a:prstGeom prst="rect">
            <a:avLst/>
          </a:prstGeom>
        </p:spPr>
        <p:txBody>
          <a:bodyPr vert="horz" lIns="0" tIns="0" rIns="91440" bIns="45720" rtlCol="0" anchor="ctr" anchorCtr="0">
            <a:no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400" b="1" i="0" kern="1200" spc="-150">
                <a:solidFill>
                  <a:schemeClr val="accent1"/>
                </a:solidFill>
                <a:latin typeface="+mn-lt"/>
                <a:ea typeface="Helvetica" charset="0"/>
                <a:cs typeface="Helvetica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z="2800" spc="0" dirty="0">
                <a:solidFill>
                  <a:srgbClr val="0070C0"/>
                </a:solidFill>
                <a:latin typeface="DIN OT" panose="020B0504020201010104" pitchFamily="34" charset="77"/>
              </a:rPr>
              <a:t>In LSTM cells, what is the purpose of the input gate?</a:t>
            </a:r>
            <a:endParaRPr lang="en-US" sz="2800" b="0" i="1" spc="0" dirty="0">
              <a:solidFill>
                <a:srgbClr val="0070C0"/>
              </a:solidFill>
              <a:latin typeface="DIN OT" panose="020B0504020201010104" pitchFamily="34" charset="77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E93A48E-7090-7364-6E79-E684C1B523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2192" y="2324099"/>
            <a:ext cx="10112375" cy="3403602"/>
          </a:xfrm>
        </p:spPr>
        <p:txBody>
          <a:bodyPr/>
          <a:lstStyle/>
          <a:p>
            <a:pPr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2200" b="0" dirty="0"/>
              <a:t>To control which parts of the cell state should be updated with new information from the current input pair.</a:t>
            </a:r>
          </a:p>
          <a:p>
            <a:pPr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2200" b="0" dirty="0"/>
              <a:t>To determine which parts of the previous cell state should be forgotten</a:t>
            </a:r>
          </a:p>
          <a:p>
            <a:pPr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2200" b="0" dirty="0"/>
              <a:t>To regulate the output of the LSTM cell and its contribution to the next layer.</a:t>
            </a:r>
          </a:p>
          <a:p>
            <a:pPr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2200" b="0" dirty="0"/>
              <a:t>To add the input to the cell state and set hidden state to zero.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127AF87-16F4-0FA1-5F67-D0A4FE47AF71}"/>
              </a:ext>
            </a:extLst>
          </p:cNvPr>
          <p:cNvSpPr/>
          <p:nvPr/>
        </p:nvSpPr>
        <p:spPr>
          <a:xfrm>
            <a:off x="1220785" y="2298698"/>
            <a:ext cx="9599615" cy="863601"/>
          </a:xfrm>
          <a:prstGeom prst="rect">
            <a:avLst/>
          </a:prstGeom>
          <a:noFill/>
          <a:ln w="57150">
            <a:solidFill>
              <a:srgbClr val="B500C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090392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4F2D060-B395-084D-8BDF-91C7BE6CA44B}" type="slidenum">
              <a:rPr lang="en-US" smtClean="0">
                <a:latin typeface="DIN OT" panose="020B0504020201010104" pitchFamily="34" charset="77"/>
              </a:rPr>
              <a:t>23</a:t>
            </a:fld>
            <a:endParaRPr lang="en-US" dirty="0">
              <a:latin typeface="DIN OT" panose="020B0504020201010104" pitchFamily="34" charset="77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2DDF16D-72A7-6241-8FC9-C2D6381A20B4}"/>
              </a:ext>
            </a:extLst>
          </p:cNvPr>
          <p:cNvSpPr/>
          <p:nvPr/>
        </p:nvSpPr>
        <p:spPr>
          <a:xfrm>
            <a:off x="1997506" y="5168311"/>
            <a:ext cx="490654" cy="490654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BAD7F15-1A3A-D086-5790-6F5B20A82290}"/>
              </a:ext>
            </a:extLst>
          </p:cNvPr>
          <p:cNvSpPr/>
          <p:nvPr/>
        </p:nvSpPr>
        <p:spPr>
          <a:xfrm>
            <a:off x="3896070" y="5168311"/>
            <a:ext cx="490654" cy="49065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E574CCE-5DF9-658B-CA16-0AB9D563195A}"/>
              </a:ext>
            </a:extLst>
          </p:cNvPr>
          <p:cNvSpPr/>
          <p:nvPr/>
        </p:nvSpPr>
        <p:spPr>
          <a:xfrm>
            <a:off x="5794635" y="5199372"/>
            <a:ext cx="490654" cy="490654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76161CD-5BA1-8C63-FB82-EACD53DFAB8E}"/>
              </a:ext>
            </a:extLst>
          </p:cNvPr>
          <p:cNvSpPr/>
          <p:nvPr/>
        </p:nvSpPr>
        <p:spPr>
          <a:xfrm>
            <a:off x="7693200" y="5168311"/>
            <a:ext cx="490654" cy="490654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BDDD268D-C0AB-6F74-CF9B-53C16AC22627}"/>
              </a:ext>
            </a:extLst>
          </p:cNvPr>
          <p:cNvSpPr/>
          <p:nvPr/>
        </p:nvSpPr>
        <p:spPr>
          <a:xfrm>
            <a:off x="1760477" y="3136513"/>
            <a:ext cx="964712" cy="892055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DIN OT" panose="020B0504020201010104" pitchFamily="34" charset="77"/>
              </a:rPr>
              <a:t>RNN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067372C-6784-0045-B854-EC2905B87D8F}"/>
              </a:ext>
            </a:extLst>
          </p:cNvPr>
          <p:cNvCxnSpPr>
            <a:stCxn id="5" idx="0"/>
            <a:endCxn id="14" idx="2"/>
          </p:cNvCxnSpPr>
          <p:nvPr/>
        </p:nvCxnSpPr>
        <p:spPr>
          <a:xfrm flipV="1">
            <a:off x="2242833" y="4028568"/>
            <a:ext cx="0" cy="113974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9664F98-A9DE-926F-3579-E7FEA722F715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2725189" y="3582541"/>
            <a:ext cx="93385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B2CE9915-66DC-E02F-C65A-9267961A0DF1}"/>
              </a:ext>
            </a:extLst>
          </p:cNvPr>
          <p:cNvSpPr/>
          <p:nvPr/>
        </p:nvSpPr>
        <p:spPr>
          <a:xfrm>
            <a:off x="3659041" y="3146356"/>
            <a:ext cx="964712" cy="892055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DIN OT" panose="020B0504020201010104" pitchFamily="34" charset="77"/>
              </a:rPr>
              <a:t>RNN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A4DADA7-84D2-79C2-25F5-EB2A4FAD0011}"/>
              </a:ext>
            </a:extLst>
          </p:cNvPr>
          <p:cNvCxnSpPr/>
          <p:nvPr/>
        </p:nvCxnSpPr>
        <p:spPr>
          <a:xfrm flipV="1">
            <a:off x="4151248" y="4026304"/>
            <a:ext cx="0" cy="113974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26E8367-D75A-2CC6-19CE-AE14C625F0C7}"/>
              </a:ext>
            </a:extLst>
          </p:cNvPr>
          <p:cNvCxnSpPr>
            <a:cxnSpLocks/>
          </p:cNvCxnSpPr>
          <p:nvPr/>
        </p:nvCxnSpPr>
        <p:spPr>
          <a:xfrm>
            <a:off x="4623753" y="3582541"/>
            <a:ext cx="93385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716C0D19-F550-51FF-FF7B-4FE55C3152B2}"/>
              </a:ext>
            </a:extLst>
          </p:cNvPr>
          <p:cNvSpPr/>
          <p:nvPr/>
        </p:nvSpPr>
        <p:spPr>
          <a:xfrm>
            <a:off x="5557605" y="3165310"/>
            <a:ext cx="964712" cy="892055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DIN OT" panose="020B0504020201010104" pitchFamily="34" charset="77"/>
              </a:rPr>
              <a:t>RNN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6B5E16C-C2C3-9694-92EF-DA10776D6748}"/>
              </a:ext>
            </a:extLst>
          </p:cNvPr>
          <p:cNvCxnSpPr/>
          <p:nvPr/>
        </p:nvCxnSpPr>
        <p:spPr>
          <a:xfrm flipV="1">
            <a:off x="6049812" y="4045258"/>
            <a:ext cx="0" cy="113974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AC53982-348F-FC45-1EBC-75B49CEC5C1C}"/>
              </a:ext>
            </a:extLst>
          </p:cNvPr>
          <p:cNvCxnSpPr>
            <a:cxnSpLocks/>
          </p:cNvCxnSpPr>
          <p:nvPr/>
        </p:nvCxnSpPr>
        <p:spPr>
          <a:xfrm>
            <a:off x="6522317" y="3582541"/>
            <a:ext cx="93385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1953468E-9F98-4772-EADE-2E613B31CFC6}"/>
              </a:ext>
            </a:extLst>
          </p:cNvPr>
          <p:cNvSpPr/>
          <p:nvPr/>
        </p:nvSpPr>
        <p:spPr>
          <a:xfrm>
            <a:off x="7456168" y="3146356"/>
            <a:ext cx="964712" cy="892055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DIN OT" panose="020B0504020201010104" pitchFamily="34" charset="77"/>
              </a:rPr>
              <a:t>RNN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ED80495-3565-97F1-D6FF-D92990A2DB27}"/>
              </a:ext>
            </a:extLst>
          </p:cNvPr>
          <p:cNvCxnSpPr/>
          <p:nvPr/>
        </p:nvCxnSpPr>
        <p:spPr>
          <a:xfrm flipV="1">
            <a:off x="7948375" y="4026304"/>
            <a:ext cx="0" cy="113974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5D79684-5728-7964-E556-999464FFF2E4}"/>
                  </a:ext>
                </a:extLst>
              </p:cNvPr>
              <p:cNvSpPr txBox="1"/>
              <p:nvPr/>
            </p:nvSpPr>
            <p:spPr>
              <a:xfrm>
                <a:off x="1989058" y="5533422"/>
                <a:ext cx="563264" cy="6052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2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ourier New" charset="0"/>
                              <a:cs typeface="Courier New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ourier New" charset="0"/>
                              <a:cs typeface="Courier New" charset="0"/>
                            </a:rPr>
                            <m:t>𝑥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ourier New" charset="0"/>
                              <a:cs typeface="Courier New" charset="0"/>
                            </a:rPr>
                            <m:t>(1)</m:t>
                          </m:r>
                        </m:sup>
                      </m:sSup>
                    </m:oMath>
                  </m:oMathPara>
                </a14:m>
                <a:endParaRPr lang="en-US" sz="1600" dirty="0">
                  <a:latin typeface="DIN OT" panose="020B0504020201010104" pitchFamily="34" charset="77"/>
                  <a:ea typeface="Courier New" charset="0"/>
                  <a:cs typeface="Courier New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5D79684-5728-7964-E556-999464FFF2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9058" y="5533422"/>
                <a:ext cx="563264" cy="60529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8E65E3A-DCD2-26EB-E601-D66D49532EF3}"/>
                  </a:ext>
                </a:extLst>
              </p:cNvPr>
              <p:cNvSpPr txBox="1"/>
              <p:nvPr/>
            </p:nvSpPr>
            <p:spPr>
              <a:xfrm>
                <a:off x="3891846" y="5548325"/>
                <a:ext cx="563264" cy="6052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2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ourier New" charset="0"/>
                              <a:cs typeface="Courier New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ourier New" charset="0"/>
                              <a:cs typeface="Courier New" charset="0"/>
                            </a:rPr>
                            <m:t>𝑥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ourier New" charset="0"/>
                              <a:cs typeface="Courier New" charset="0"/>
                            </a:rPr>
                            <m:t>(2)</m:t>
                          </m:r>
                        </m:sup>
                      </m:sSup>
                    </m:oMath>
                  </m:oMathPara>
                </a14:m>
                <a:endParaRPr lang="en-US" sz="1600" dirty="0">
                  <a:latin typeface="DIN OT" panose="020B0504020201010104" pitchFamily="34" charset="77"/>
                  <a:ea typeface="Courier New" charset="0"/>
                  <a:cs typeface="Courier New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8E65E3A-DCD2-26EB-E601-D66D49532E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1846" y="5548325"/>
                <a:ext cx="563264" cy="60529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1AA7A89-8AD9-9086-F07D-4BC3DD8ACCDF}"/>
                  </a:ext>
                </a:extLst>
              </p:cNvPr>
              <p:cNvSpPr txBox="1"/>
              <p:nvPr/>
            </p:nvSpPr>
            <p:spPr>
              <a:xfrm>
                <a:off x="5774692" y="5533422"/>
                <a:ext cx="563264" cy="6052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2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ourier New" charset="0"/>
                              <a:cs typeface="Courier New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ourier New" charset="0"/>
                              <a:cs typeface="Courier New" charset="0"/>
                            </a:rPr>
                            <m:t>𝑥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ourier New" charset="0"/>
                              <a:cs typeface="Courier New" charset="0"/>
                            </a:rPr>
                            <m:t>(3)</m:t>
                          </m:r>
                        </m:sup>
                      </m:sSup>
                    </m:oMath>
                  </m:oMathPara>
                </a14:m>
                <a:endParaRPr lang="en-US" sz="1600" dirty="0">
                  <a:latin typeface="DIN OT" panose="020B0504020201010104" pitchFamily="34" charset="77"/>
                  <a:ea typeface="Courier New" charset="0"/>
                  <a:cs typeface="Courier New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1AA7A89-8AD9-9086-F07D-4BC3DD8ACC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4692" y="5533422"/>
                <a:ext cx="563264" cy="60529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2C2E950-F16E-53B0-C08F-3CE63D13569E}"/>
                  </a:ext>
                </a:extLst>
              </p:cNvPr>
              <p:cNvSpPr txBox="1"/>
              <p:nvPr/>
            </p:nvSpPr>
            <p:spPr>
              <a:xfrm>
                <a:off x="7666743" y="5533422"/>
                <a:ext cx="563264" cy="6052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2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ourier New" charset="0"/>
                              <a:cs typeface="Courier New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ourier New" charset="0"/>
                              <a:cs typeface="Courier New" charset="0"/>
                            </a:rPr>
                            <m:t>𝑥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ourier New" charset="0"/>
                              <a:cs typeface="Courier New" charset="0"/>
                            </a:rPr>
                            <m:t>(4)</m:t>
                          </m:r>
                        </m:sup>
                      </m:sSup>
                    </m:oMath>
                  </m:oMathPara>
                </a14:m>
                <a:endParaRPr lang="en-US" sz="1600" dirty="0">
                  <a:latin typeface="DIN OT" panose="020B0504020201010104" pitchFamily="34" charset="77"/>
                  <a:ea typeface="Courier New" charset="0"/>
                  <a:cs typeface="Courier New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2C2E950-F16E-53B0-C08F-3CE63D1356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6743" y="5533422"/>
                <a:ext cx="563264" cy="60529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CFDBAA45-1D59-08A3-918E-C42630C27156}"/>
              </a:ext>
            </a:extLst>
          </p:cNvPr>
          <p:cNvCxnSpPr>
            <a:cxnSpLocks/>
          </p:cNvCxnSpPr>
          <p:nvPr/>
        </p:nvCxnSpPr>
        <p:spPr>
          <a:xfrm>
            <a:off x="1628078" y="2189579"/>
            <a:ext cx="6792802" cy="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Elbow Connector 59">
            <a:extLst>
              <a:ext uri="{FF2B5EF4-FFF2-40B4-BE49-F238E27FC236}">
                <a16:creationId xmlns:a16="http://schemas.microsoft.com/office/drawing/2014/main" id="{C4A13951-962C-4F19-C56E-296845DE8590}"/>
              </a:ext>
            </a:extLst>
          </p:cNvPr>
          <p:cNvCxnSpPr>
            <a:cxnSpLocks/>
            <a:stCxn id="5" idx="0"/>
          </p:cNvCxnSpPr>
          <p:nvPr/>
        </p:nvCxnSpPr>
        <p:spPr>
          <a:xfrm rot="5400000" flipH="1" flipV="1">
            <a:off x="1109587" y="3322825"/>
            <a:ext cx="2978732" cy="712240"/>
          </a:xfrm>
          <a:prstGeom prst="bentConnector3">
            <a:avLst>
              <a:gd name="adj1" fmla="val 18179"/>
            </a:avLst>
          </a:prstGeom>
          <a:ln w="38100">
            <a:solidFill>
              <a:srgbClr val="7030A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Elbow Connector 72">
            <a:extLst>
              <a:ext uri="{FF2B5EF4-FFF2-40B4-BE49-F238E27FC236}">
                <a16:creationId xmlns:a16="http://schemas.microsoft.com/office/drawing/2014/main" id="{0EC3A955-BD48-677D-B1C2-26BCF723ECCB}"/>
              </a:ext>
            </a:extLst>
          </p:cNvPr>
          <p:cNvCxnSpPr>
            <a:cxnSpLocks/>
            <a:stCxn id="8" idx="0"/>
          </p:cNvCxnSpPr>
          <p:nvPr/>
        </p:nvCxnSpPr>
        <p:spPr>
          <a:xfrm rot="5400000" flipH="1" flipV="1">
            <a:off x="3008150" y="3322826"/>
            <a:ext cx="2978732" cy="712239"/>
          </a:xfrm>
          <a:prstGeom prst="bentConnector3">
            <a:avLst>
              <a:gd name="adj1" fmla="val 18179"/>
            </a:avLst>
          </a:prstGeom>
          <a:ln w="38100">
            <a:solidFill>
              <a:srgbClr val="7030A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2799CD4C-B5B3-6518-83EF-3B6546676A7B}"/>
              </a:ext>
            </a:extLst>
          </p:cNvPr>
          <p:cNvSpPr txBox="1"/>
          <p:nvPr/>
        </p:nvSpPr>
        <p:spPr>
          <a:xfrm>
            <a:off x="8544560" y="1652113"/>
            <a:ext cx="1741429" cy="7334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400" dirty="0">
                <a:solidFill>
                  <a:srgbClr val="7030A0"/>
                </a:solidFill>
                <a:latin typeface="DIN OT" panose="020B0504020201010104" pitchFamily="34" charset="77"/>
                <a:ea typeface="Courier New" charset="0"/>
                <a:cs typeface="Courier New" charset="0"/>
              </a:rPr>
              <a:t>carry track</a:t>
            </a:r>
          </a:p>
        </p:txBody>
      </p:sp>
      <p:cxnSp>
        <p:nvCxnSpPr>
          <p:cNvPr id="78" name="Elbow Connector 77">
            <a:extLst>
              <a:ext uri="{FF2B5EF4-FFF2-40B4-BE49-F238E27FC236}">
                <a16:creationId xmlns:a16="http://schemas.microsoft.com/office/drawing/2014/main" id="{103A68DC-78AA-3D2A-430D-CAE79C974AE6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910556" y="3336278"/>
            <a:ext cx="2978732" cy="712239"/>
          </a:xfrm>
          <a:prstGeom prst="bentConnector3">
            <a:avLst>
              <a:gd name="adj1" fmla="val 18179"/>
            </a:avLst>
          </a:prstGeom>
          <a:ln w="38100">
            <a:solidFill>
              <a:srgbClr val="7030A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Elbow Connector 78">
            <a:extLst>
              <a:ext uri="{FF2B5EF4-FFF2-40B4-BE49-F238E27FC236}">
                <a16:creationId xmlns:a16="http://schemas.microsoft.com/office/drawing/2014/main" id="{D4C383B9-E400-68D5-35B7-986AB52747BC}"/>
              </a:ext>
            </a:extLst>
          </p:cNvPr>
          <p:cNvCxnSpPr>
            <a:cxnSpLocks/>
          </p:cNvCxnSpPr>
          <p:nvPr/>
        </p:nvCxnSpPr>
        <p:spPr>
          <a:xfrm rot="16200000" flipH="1">
            <a:off x="2806393" y="2552861"/>
            <a:ext cx="1204331" cy="477766"/>
          </a:xfrm>
          <a:prstGeom prst="bentConnector3">
            <a:avLst>
              <a:gd name="adj1" fmla="val 100000"/>
            </a:avLst>
          </a:prstGeom>
          <a:ln w="38100">
            <a:solidFill>
              <a:srgbClr val="7030A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Elbow Connector 83">
            <a:extLst>
              <a:ext uri="{FF2B5EF4-FFF2-40B4-BE49-F238E27FC236}">
                <a16:creationId xmlns:a16="http://schemas.microsoft.com/office/drawing/2014/main" id="{509997B2-B224-7A2D-6465-256990033BC2}"/>
              </a:ext>
            </a:extLst>
          </p:cNvPr>
          <p:cNvCxnSpPr>
            <a:cxnSpLocks/>
          </p:cNvCxnSpPr>
          <p:nvPr/>
        </p:nvCxnSpPr>
        <p:spPr>
          <a:xfrm rot="16200000" flipH="1">
            <a:off x="4708835" y="2566314"/>
            <a:ext cx="1204331" cy="477766"/>
          </a:xfrm>
          <a:prstGeom prst="bentConnector3">
            <a:avLst>
              <a:gd name="adj1" fmla="val 100000"/>
            </a:avLst>
          </a:prstGeom>
          <a:ln w="38100">
            <a:solidFill>
              <a:srgbClr val="7030A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Elbow Connector 84">
            <a:extLst>
              <a:ext uri="{FF2B5EF4-FFF2-40B4-BE49-F238E27FC236}">
                <a16:creationId xmlns:a16="http://schemas.microsoft.com/office/drawing/2014/main" id="{10B4F9DE-FBA5-1C25-70B0-8E7982392A12}"/>
              </a:ext>
            </a:extLst>
          </p:cNvPr>
          <p:cNvCxnSpPr>
            <a:cxnSpLocks/>
          </p:cNvCxnSpPr>
          <p:nvPr/>
        </p:nvCxnSpPr>
        <p:spPr>
          <a:xfrm rot="16200000" flipH="1">
            <a:off x="6604797" y="2566314"/>
            <a:ext cx="1204331" cy="477766"/>
          </a:xfrm>
          <a:prstGeom prst="bentConnector3">
            <a:avLst>
              <a:gd name="adj1" fmla="val 100000"/>
            </a:avLst>
          </a:prstGeom>
          <a:ln w="38100">
            <a:solidFill>
              <a:srgbClr val="7030A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5">
            <a:extLst>
              <a:ext uri="{FF2B5EF4-FFF2-40B4-BE49-F238E27FC236}">
                <a16:creationId xmlns:a16="http://schemas.microsoft.com/office/drawing/2014/main" id="{0D0F3D3E-7A9D-21A5-5CDA-23F2CA804C8B}"/>
              </a:ext>
            </a:extLst>
          </p:cNvPr>
          <p:cNvSpPr txBox="1">
            <a:spLocks/>
          </p:cNvSpPr>
          <p:nvPr/>
        </p:nvSpPr>
        <p:spPr>
          <a:xfrm>
            <a:off x="695325" y="236123"/>
            <a:ext cx="10801350" cy="1249363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400" b="1" i="0" kern="1200" spc="-150">
                <a:solidFill>
                  <a:schemeClr val="accent1"/>
                </a:solidFill>
                <a:latin typeface="+mn-lt"/>
                <a:ea typeface="Helvetica" charset="0"/>
                <a:cs typeface="Helvetica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z="4000">
                <a:latin typeface="DIN OT" panose="020B0504020201010104" pitchFamily="34" charset="77"/>
              </a:rPr>
              <a:t>8 LSTM</a:t>
            </a:r>
            <a:endParaRPr lang="en-US" sz="4000" dirty="0">
              <a:latin typeface="DIN OT" panose="020B0504020201010104" pitchFamily="34" charset="77"/>
            </a:endParaRPr>
          </a:p>
        </p:txBody>
      </p:sp>
      <p:sp>
        <p:nvSpPr>
          <p:cNvPr id="11" name="Title 15">
            <a:extLst>
              <a:ext uri="{FF2B5EF4-FFF2-40B4-BE49-F238E27FC236}">
                <a16:creationId xmlns:a16="http://schemas.microsoft.com/office/drawing/2014/main" id="{82201FFB-1D96-A2B3-1A0A-D7C69D049C93}"/>
              </a:ext>
            </a:extLst>
          </p:cNvPr>
          <p:cNvSpPr txBox="1">
            <a:spLocks/>
          </p:cNvSpPr>
          <p:nvPr/>
        </p:nvSpPr>
        <p:spPr>
          <a:xfrm>
            <a:off x="1042192" y="1000112"/>
            <a:ext cx="10618789" cy="863599"/>
          </a:xfrm>
          <a:prstGeom prst="rect">
            <a:avLst/>
          </a:prstGeom>
        </p:spPr>
        <p:txBody>
          <a:bodyPr vert="horz" lIns="0" tIns="0" rIns="91440" bIns="45720" rtlCol="0" anchor="ctr" anchorCtr="0">
            <a:no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400" b="1" i="0" kern="1200" spc="-150">
                <a:solidFill>
                  <a:schemeClr val="accent1"/>
                </a:solidFill>
                <a:latin typeface="+mn-lt"/>
                <a:ea typeface="Helvetica" charset="0"/>
                <a:cs typeface="Helvetica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z="2800" spc="0" dirty="0">
                <a:solidFill>
                  <a:srgbClr val="0070C0"/>
                </a:solidFill>
                <a:latin typeface="DIN OT" panose="020B0504020201010104" pitchFamily="34" charset="77"/>
              </a:rPr>
              <a:t>LSTM Architecture</a:t>
            </a:r>
            <a:endParaRPr lang="en-US" sz="2800" b="0" i="1" spc="0" dirty="0">
              <a:solidFill>
                <a:srgbClr val="0070C0"/>
              </a:solidFill>
              <a:latin typeface="DIN OT" panose="020B05040202010101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554371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4F2D060-B395-084D-8BDF-91C7BE6CA44B}" type="slidenum">
              <a:rPr lang="en-US" smtClean="0">
                <a:latin typeface="DIN OT" panose="020B0504020201010104" pitchFamily="34" charset="77"/>
              </a:rPr>
              <a:t>24</a:t>
            </a:fld>
            <a:endParaRPr lang="en-US" dirty="0">
              <a:latin typeface="DIN OT" panose="020B0504020201010104" pitchFamily="34" charset="77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2DDF16D-72A7-6241-8FC9-C2D6381A20B4}"/>
              </a:ext>
            </a:extLst>
          </p:cNvPr>
          <p:cNvSpPr/>
          <p:nvPr/>
        </p:nvSpPr>
        <p:spPr>
          <a:xfrm>
            <a:off x="2602191" y="5874698"/>
            <a:ext cx="490654" cy="490654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ounded Rectangle 13">
                <a:extLst>
                  <a:ext uri="{FF2B5EF4-FFF2-40B4-BE49-F238E27FC236}">
                    <a16:creationId xmlns:a16="http://schemas.microsoft.com/office/drawing/2014/main" id="{BDDD268D-C0AB-6F74-CF9B-53C16AC22627}"/>
                  </a:ext>
                </a:extLst>
              </p:cNvPr>
              <p:cNvSpPr/>
              <p:nvPr/>
            </p:nvSpPr>
            <p:spPr>
              <a:xfrm>
                <a:off x="2365162" y="3835688"/>
                <a:ext cx="964712" cy="892055"/>
              </a:xfrm>
              <a:prstGeom prst="round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𝝈</m:t>
                      </m:r>
                    </m:oMath>
                  </m:oMathPara>
                </a14:m>
                <a:endParaRPr lang="en-US" b="1" dirty="0">
                  <a:solidFill>
                    <a:schemeClr val="tx1"/>
                  </a:solidFill>
                  <a:latin typeface="DIN OT" panose="020B0504020201010104" pitchFamily="34" charset="77"/>
                </a:endParaRPr>
              </a:p>
            </p:txBody>
          </p:sp>
        </mc:Choice>
        <mc:Fallback xmlns="">
          <p:sp>
            <p:nvSpPr>
              <p:cNvPr id="14" name="Rounded Rectangle 13">
                <a:extLst>
                  <a:ext uri="{FF2B5EF4-FFF2-40B4-BE49-F238E27FC236}">
                    <a16:creationId xmlns:a16="http://schemas.microsoft.com/office/drawing/2014/main" id="{BDDD268D-C0AB-6F74-CF9B-53C16AC226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5162" y="3835688"/>
                <a:ext cx="964712" cy="892055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067372C-6784-0045-B854-EC2905B87D8F}"/>
              </a:ext>
            </a:extLst>
          </p:cNvPr>
          <p:cNvCxnSpPr>
            <a:cxnSpLocks/>
            <a:stCxn id="5" idx="0"/>
          </p:cNvCxnSpPr>
          <p:nvPr/>
        </p:nvCxnSpPr>
        <p:spPr>
          <a:xfrm flipV="1">
            <a:off x="2847518" y="4727743"/>
            <a:ext cx="0" cy="1146955"/>
          </a:xfrm>
          <a:prstGeom prst="straightConnector1">
            <a:avLst/>
          </a:prstGeom>
          <a:ln w="381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5D79684-5728-7964-E556-999464FFF2E4}"/>
                  </a:ext>
                </a:extLst>
              </p:cNvPr>
              <p:cNvSpPr txBox="1"/>
              <p:nvPr/>
            </p:nvSpPr>
            <p:spPr>
              <a:xfrm>
                <a:off x="2593743" y="6239809"/>
                <a:ext cx="563264" cy="6052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2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ea typeface="Courier New" charset="0"/>
                              <a:cs typeface="Courier New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ea typeface="Courier New" charset="0"/>
                              <a:cs typeface="Courier New" charset="0"/>
                            </a:rPr>
                            <m:t>𝑥</m:t>
                          </m:r>
                        </m:e>
                        <m:sup>
                          <m:r>
                            <a:rPr lang="en-US" sz="16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ea typeface="Courier New" charset="0"/>
                              <a:cs typeface="Courier New" charset="0"/>
                            </a:rPr>
                            <m:t>(</m:t>
                          </m:r>
                          <m:r>
                            <a:rPr lang="en-US" sz="16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ea typeface="Courier New" charset="0"/>
                              <a:cs typeface="Courier New" charset="0"/>
                            </a:rPr>
                            <m:t>𝑡</m:t>
                          </m:r>
                          <m:r>
                            <a:rPr lang="en-US" sz="16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ea typeface="Courier New" charset="0"/>
                              <a:cs typeface="Courier New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US" sz="1600" dirty="0">
                  <a:solidFill>
                    <a:schemeClr val="accent3"/>
                  </a:solidFill>
                  <a:latin typeface="DIN OT" panose="020B0504020201010104" pitchFamily="34" charset="77"/>
                  <a:ea typeface="Courier New" charset="0"/>
                  <a:cs typeface="Courier New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5D79684-5728-7964-E556-999464FFF2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3743" y="6239809"/>
                <a:ext cx="563264" cy="60529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CFDBAA45-1D59-08A3-918E-C42630C27156}"/>
              </a:ext>
            </a:extLst>
          </p:cNvPr>
          <p:cNvCxnSpPr>
            <a:cxnSpLocks/>
          </p:cNvCxnSpPr>
          <p:nvPr/>
        </p:nvCxnSpPr>
        <p:spPr>
          <a:xfrm>
            <a:off x="793604" y="2491749"/>
            <a:ext cx="1571558" cy="0"/>
          </a:xfrm>
          <a:prstGeom prst="line">
            <a:avLst/>
          </a:prstGeom>
          <a:ln w="38100">
            <a:solidFill>
              <a:srgbClr val="7030A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ounded Rectangle 10">
                <a:extLst>
                  <a:ext uri="{FF2B5EF4-FFF2-40B4-BE49-F238E27FC236}">
                    <a16:creationId xmlns:a16="http://schemas.microsoft.com/office/drawing/2014/main" id="{8B495D2D-055D-9775-5C92-1FD3CD097F8E}"/>
                  </a:ext>
                </a:extLst>
              </p:cNvPr>
              <p:cNvSpPr/>
              <p:nvPr/>
            </p:nvSpPr>
            <p:spPr>
              <a:xfrm>
                <a:off x="4099823" y="3835688"/>
                <a:ext cx="964712" cy="892055"/>
              </a:xfrm>
              <a:prstGeom prst="round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𝝈</m:t>
                      </m:r>
                    </m:oMath>
                  </m:oMathPara>
                </a14:m>
                <a:endParaRPr lang="en-US" b="1" dirty="0">
                  <a:solidFill>
                    <a:schemeClr val="tx1"/>
                  </a:solidFill>
                  <a:latin typeface="DIN OT" panose="020B0504020201010104" pitchFamily="34" charset="77"/>
                </a:endParaRPr>
              </a:p>
            </p:txBody>
          </p:sp>
        </mc:Choice>
        <mc:Fallback xmlns="">
          <p:sp>
            <p:nvSpPr>
              <p:cNvPr id="11" name="Rounded Rectangle 10">
                <a:extLst>
                  <a:ext uri="{FF2B5EF4-FFF2-40B4-BE49-F238E27FC236}">
                    <a16:creationId xmlns:a16="http://schemas.microsoft.com/office/drawing/2014/main" id="{8B495D2D-055D-9775-5C92-1FD3CD097F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9823" y="3835688"/>
                <a:ext cx="964712" cy="892055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ounded Rectangle 16">
                <a:extLst>
                  <a:ext uri="{FF2B5EF4-FFF2-40B4-BE49-F238E27FC236}">
                    <a16:creationId xmlns:a16="http://schemas.microsoft.com/office/drawing/2014/main" id="{AECD1480-5660-BC57-58BE-87A56892A418}"/>
                  </a:ext>
                </a:extLst>
              </p:cNvPr>
              <p:cNvSpPr/>
              <p:nvPr/>
            </p:nvSpPr>
            <p:spPr>
              <a:xfrm>
                <a:off x="5834485" y="3835688"/>
                <a:ext cx="964712" cy="892055"/>
              </a:xfrm>
              <a:prstGeom prst="roundRect">
                <a:avLst/>
              </a:prstGeom>
              <a:solidFill>
                <a:srgbClr val="FFFD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𝐭𝐚𝐧𝐡</m:t>
                      </m:r>
                    </m:oMath>
                  </m:oMathPara>
                </a14:m>
                <a:endParaRPr lang="en-US" b="1" dirty="0">
                  <a:solidFill>
                    <a:schemeClr val="tx1"/>
                  </a:solidFill>
                  <a:latin typeface="DIN OT" panose="020B0504020201010104" pitchFamily="34" charset="77"/>
                </a:endParaRPr>
              </a:p>
            </p:txBody>
          </p:sp>
        </mc:Choice>
        <mc:Fallback xmlns="">
          <p:sp>
            <p:nvSpPr>
              <p:cNvPr id="17" name="Rounded Rectangle 16">
                <a:extLst>
                  <a:ext uri="{FF2B5EF4-FFF2-40B4-BE49-F238E27FC236}">
                    <a16:creationId xmlns:a16="http://schemas.microsoft.com/office/drawing/2014/main" id="{AECD1480-5660-BC57-58BE-87A56892A4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4485" y="3835688"/>
                <a:ext cx="964712" cy="892055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ounded Rectangle 18">
                <a:extLst>
                  <a:ext uri="{FF2B5EF4-FFF2-40B4-BE49-F238E27FC236}">
                    <a16:creationId xmlns:a16="http://schemas.microsoft.com/office/drawing/2014/main" id="{9766E1E5-387D-AA28-AEFD-AD60A67972E7}"/>
                  </a:ext>
                </a:extLst>
              </p:cNvPr>
              <p:cNvSpPr/>
              <p:nvPr/>
            </p:nvSpPr>
            <p:spPr>
              <a:xfrm>
                <a:off x="7569147" y="3835687"/>
                <a:ext cx="964712" cy="892055"/>
              </a:xfrm>
              <a:prstGeom prst="round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𝝈</m:t>
                      </m:r>
                    </m:oMath>
                  </m:oMathPara>
                </a14:m>
                <a:endParaRPr lang="en-US" b="1" dirty="0">
                  <a:solidFill>
                    <a:schemeClr val="tx1"/>
                  </a:solidFill>
                  <a:latin typeface="DIN OT" panose="020B0504020201010104" pitchFamily="34" charset="77"/>
                </a:endParaRPr>
              </a:p>
            </p:txBody>
          </p:sp>
        </mc:Choice>
        <mc:Fallback xmlns="">
          <p:sp>
            <p:nvSpPr>
              <p:cNvPr id="19" name="Rounded Rectangle 18">
                <a:extLst>
                  <a:ext uri="{FF2B5EF4-FFF2-40B4-BE49-F238E27FC236}">
                    <a16:creationId xmlns:a16="http://schemas.microsoft.com/office/drawing/2014/main" id="{9766E1E5-387D-AA28-AEFD-AD60A67972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9147" y="3835687"/>
                <a:ext cx="964712" cy="892055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5A302C6-9B61-F629-E6CD-14F91B11D53D}"/>
              </a:ext>
            </a:extLst>
          </p:cNvPr>
          <p:cNvCxnSpPr>
            <a:cxnSpLocks/>
          </p:cNvCxnSpPr>
          <p:nvPr/>
        </p:nvCxnSpPr>
        <p:spPr>
          <a:xfrm>
            <a:off x="781666" y="4267491"/>
            <a:ext cx="1583496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3BD2490-9168-E656-677E-12C2D89EDD85}"/>
                  </a:ext>
                </a:extLst>
              </p:cNvPr>
              <p:cNvSpPr txBox="1"/>
              <p:nvPr/>
            </p:nvSpPr>
            <p:spPr>
              <a:xfrm>
                <a:off x="630930" y="3684713"/>
                <a:ext cx="563264" cy="6052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2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ourier New" charset="0"/>
                              <a:cs typeface="Courier New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ourier New" charset="0"/>
                              <a:cs typeface="Courier New" charset="0"/>
                            </a:rPr>
                            <m:t>h</m:t>
                          </m:r>
                        </m:e>
                        <m:sup>
                          <m:r>
                            <a:rPr lang="en-US" sz="16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ourier New" charset="0"/>
                              <a:cs typeface="Courier New" charset="0"/>
                            </a:rPr>
                            <m:t>(</m:t>
                          </m:r>
                          <m:r>
                            <a:rPr lang="en-US" sz="16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ourier New" charset="0"/>
                              <a:cs typeface="Courier New" charset="0"/>
                            </a:rPr>
                            <m:t>𝑡</m:t>
                          </m:r>
                          <m:r>
                            <a:rPr lang="en-US" sz="16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ourier New" charset="0"/>
                              <a:cs typeface="Courier New" charset="0"/>
                            </a:rPr>
                            <m:t>−1)</m:t>
                          </m:r>
                        </m:sup>
                      </m:sSup>
                    </m:oMath>
                  </m:oMathPara>
                </a14:m>
                <a:endParaRPr lang="en-US" sz="1600" dirty="0">
                  <a:solidFill>
                    <a:schemeClr val="accent4"/>
                  </a:solidFill>
                  <a:latin typeface="DIN OT" panose="020B0504020201010104" pitchFamily="34" charset="77"/>
                  <a:ea typeface="Courier New" charset="0"/>
                  <a:cs typeface="Courier New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3BD2490-9168-E656-677E-12C2D89EDD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930" y="3684713"/>
                <a:ext cx="563264" cy="605294"/>
              </a:xfrm>
              <a:prstGeom prst="rect">
                <a:avLst/>
              </a:prstGeom>
              <a:blipFill>
                <a:blip r:embed="rId8"/>
                <a:stretch>
                  <a:fillRect r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Elbow Connector 30">
            <a:extLst>
              <a:ext uri="{FF2B5EF4-FFF2-40B4-BE49-F238E27FC236}">
                <a16:creationId xmlns:a16="http://schemas.microsoft.com/office/drawing/2014/main" id="{E1733228-3CA7-9C34-ED2F-40CD10863148}"/>
              </a:ext>
            </a:extLst>
          </p:cNvPr>
          <p:cNvCxnSpPr>
            <a:stCxn id="5" idx="0"/>
            <a:endCxn id="11" idx="2"/>
          </p:cNvCxnSpPr>
          <p:nvPr/>
        </p:nvCxnSpPr>
        <p:spPr>
          <a:xfrm rot="5400000" flipH="1" flipV="1">
            <a:off x="3141371" y="4433891"/>
            <a:ext cx="1146955" cy="1734661"/>
          </a:xfrm>
          <a:prstGeom prst="bentConnector3">
            <a:avLst>
              <a:gd name="adj1" fmla="val 33284"/>
            </a:avLst>
          </a:prstGeom>
          <a:ln w="381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>
            <a:extLst>
              <a:ext uri="{FF2B5EF4-FFF2-40B4-BE49-F238E27FC236}">
                <a16:creationId xmlns:a16="http://schemas.microsoft.com/office/drawing/2014/main" id="{AC54DE58-3A0B-23F3-0BA0-A3C298893322}"/>
              </a:ext>
            </a:extLst>
          </p:cNvPr>
          <p:cNvCxnSpPr>
            <a:cxnSpLocks/>
            <a:stCxn id="5" idx="0"/>
            <a:endCxn id="17" idx="2"/>
          </p:cNvCxnSpPr>
          <p:nvPr/>
        </p:nvCxnSpPr>
        <p:spPr>
          <a:xfrm rot="5400000" flipH="1" flipV="1">
            <a:off x="4008702" y="3566560"/>
            <a:ext cx="1146955" cy="3469323"/>
          </a:xfrm>
          <a:prstGeom prst="bentConnector3">
            <a:avLst>
              <a:gd name="adj1" fmla="val 33284"/>
            </a:avLst>
          </a:prstGeom>
          <a:ln w="381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Elbow Connector 38">
            <a:extLst>
              <a:ext uri="{FF2B5EF4-FFF2-40B4-BE49-F238E27FC236}">
                <a16:creationId xmlns:a16="http://schemas.microsoft.com/office/drawing/2014/main" id="{DF98C90A-AADC-8AD2-DA20-98E22A010686}"/>
              </a:ext>
            </a:extLst>
          </p:cNvPr>
          <p:cNvCxnSpPr>
            <a:cxnSpLocks/>
            <a:stCxn id="5" idx="0"/>
            <a:endCxn id="19" idx="2"/>
          </p:cNvCxnSpPr>
          <p:nvPr/>
        </p:nvCxnSpPr>
        <p:spPr>
          <a:xfrm rot="5400000" flipH="1" flipV="1">
            <a:off x="4876032" y="2699228"/>
            <a:ext cx="1146956" cy="5203985"/>
          </a:xfrm>
          <a:prstGeom prst="bentConnector3">
            <a:avLst>
              <a:gd name="adj1" fmla="val 33283"/>
            </a:avLst>
          </a:prstGeom>
          <a:ln w="381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7ACA159F-11BF-BFEF-CDFC-C42FEE9C3686}"/>
                  </a:ext>
                </a:extLst>
              </p:cNvPr>
              <p:cNvSpPr txBox="1"/>
              <p:nvPr/>
            </p:nvSpPr>
            <p:spPr>
              <a:xfrm>
                <a:off x="2274922" y="4951452"/>
                <a:ext cx="563264" cy="6242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2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ea typeface="Courier New" charset="0"/>
                              <a:cs typeface="Courier New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ea typeface="Courier New" charset="0"/>
                              <a:cs typeface="Courier New" charset="0"/>
                            </a:rPr>
                            <m:t>𝑊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ea typeface="Courier New" charset="0"/>
                              <a:cs typeface="Courier New" charset="0"/>
                            </a:rPr>
                            <m:t>𝑥𝑓</m:t>
                          </m:r>
                        </m:sub>
                      </m:sSub>
                    </m:oMath>
                  </m:oMathPara>
                </a14:m>
                <a:endParaRPr lang="en-US" sz="1600" dirty="0">
                  <a:solidFill>
                    <a:schemeClr val="accent3"/>
                  </a:solidFill>
                  <a:latin typeface="DIN OT" panose="020B0504020201010104" pitchFamily="34" charset="77"/>
                  <a:ea typeface="Courier New" charset="0"/>
                  <a:cs typeface="Courier New" charset="0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7ACA159F-11BF-BFEF-CDFC-C42FEE9C36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4922" y="4951452"/>
                <a:ext cx="563264" cy="62427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6072FEC-A09D-9D8C-70B7-DE75BC01804B}"/>
                  </a:ext>
                </a:extLst>
              </p:cNvPr>
              <p:cNvSpPr txBox="1"/>
              <p:nvPr/>
            </p:nvSpPr>
            <p:spPr>
              <a:xfrm>
                <a:off x="3978461" y="4954739"/>
                <a:ext cx="56326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2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ea typeface="Courier New" charset="0"/>
                              <a:cs typeface="Courier New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ea typeface="Courier New" charset="0"/>
                              <a:cs typeface="Courier New" charset="0"/>
                            </a:rPr>
                            <m:t>𝑊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ea typeface="Courier New" charset="0"/>
                              <a:cs typeface="Courier New" charset="0"/>
                            </a:rPr>
                            <m:t>𝑥𝑖</m:t>
                          </m:r>
                        </m:sub>
                      </m:sSub>
                    </m:oMath>
                  </m:oMathPara>
                </a14:m>
                <a:endParaRPr lang="en-US" sz="1600" dirty="0">
                  <a:solidFill>
                    <a:schemeClr val="accent3"/>
                  </a:solidFill>
                  <a:latin typeface="DIN OT" panose="020B0504020201010104" pitchFamily="34" charset="77"/>
                  <a:ea typeface="Courier New" charset="0"/>
                  <a:cs typeface="Courier New" charset="0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6072FEC-A09D-9D8C-70B7-DE75BC0180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8461" y="4954739"/>
                <a:ext cx="563264" cy="58477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F443A92A-65CA-92B0-26A9-28590565AC00}"/>
                  </a:ext>
                </a:extLst>
              </p:cNvPr>
              <p:cNvSpPr txBox="1"/>
              <p:nvPr/>
            </p:nvSpPr>
            <p:spPr>
              <a:xfrm>
                <a:off x="5713121" y="4922266"/>
                <a:ext cx="563264" cy="6247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2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ea typeface="Courier New" charset="0"/>
                              <a:cs typeface="Courier New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ea typeface="Courier New" charset="0"/>
                              <a:cs typeface="Courier New" charset="0"/>
                            </a:rPr>
                            <m:t>𝑊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ea typeface="Courier New" charset="0"/>
                              <a:cs typeface="Courier New" charset="0"/>
                            </a:rPr>
                            <m:t>𝑥𝑔</m:t>
                          </m:r>
                        </m:sub>
                      </m:sSub>
                    </m:oMath>
                  </m:oMathPara>
                </a14:m>
                <a:endParaRPr lang="en-US" sz="1600" dirty="0">
                  <a:solidFill>
                    <a:schemeClr val="accent3"/>
                  </a:solidFill>
                  <a:latin typeface="DIN OT" panose="020B0504020201010104" pitchFamily="34" charset="77"/>
                  <a:ea typeface="Courier New" charset="0"/>
                  <a:cs typeface="Courier New" charset="0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F443A92A-65CA-92B0-26A9-28590565AC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3121" y="4922266"/>
                <a:ext cx="563264" cy="62478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5E83F54-4836-0A4E-C00F-7208871C61E3}"/>
                  </a:ext>
                </a:extLst>
              </p:cNvPr>
              <p:cNvSpPr txBox="1"/>
              <p:nvPr/>
            </p:nvSpPr>
            <p:spPr>
              <a:xfrm>
                <a:off x="7447781" y="4951452"/>
                <a:ext cx="56326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2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ea typeface="Courier New" charset="0"/>
                              <a:cs typeface="Courier New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ea typeface="Courier New" charset="0"/>
                              <a:cs typeface="Courier New" charset="0"/>
                            </a:rPr>
                            <m:t>𝑊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ea typeface="Courier New" charset="0"/>
                              <a:cs typeface="Courier New" charset="0"/>
                            </a:rPr>
                            <m:t>𝑥𝑜</m:t>
                          </m:r>
                        </m:sub>
                      </m:sSub>
                    </m:oMath>
                  </m:oMathPara>
                </a14:m>
                <a:endParaRPr lang="en-US" sz="1600" dirty="0">
                  <a:solidFill>
                    <a:schemeClr val="accent3"/>
                  </a:solidFill>
                  <a:latin typeface="DIN OT" panose="020B0504020201010104" pitchFamily="34" charset="77"/>
                  <a:ea typeface="Courier New" charset="0"/>
                  <a:cs typeface="Courier New" charset="0"/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5E83F54-4836-0A4E-C00F-7208871C61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7781" y="4951452"/>
                <a:ext cx="563264" cy="58477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BF9C9A62-52DA-C61D-1BAB-22D0376EAE49}"/>
              </a:ext>
            </a:extLst>
          </p:cNvPr>
          <p:cNvCxnSpPr>
            <a:cxnSpLocks/>
          </p:cNvCxnSpPr>
          <p:nvPr/>
        </p:nvCxnSpPr>
        <p:spPr>
          <a:xfrm>
            <a:off x="1628079" y="5069439"/>
            <a:ext cx="5409139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BE98866-B2D9-0AA2-5734-637BB1E4FA80}"/>
              </a:ext>
            </a:extLst>
          </p:cNvPr>
          <p:cNvCxnSpPr>
            <a:cxnSpLocks/>
          </p:cNvCxnSpPr>
          <p:nvPr/>
        </p:nvCxnSpPr>
        <p:spPr>
          <a:xfrm>
            <a:off x="1628079" y="4267491"/>
            <a:ext cx="0" cy="807845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Elbow Connector 53">
            <a:extLst>
              <a:ext uri="{FF2B5EF4-FFF2-40B4-BE49-F238E27FC236}">
                <a16:creationId xmlns:a16="http://schemas.microsoft.com/office/drawing/2014/main" id="{04745A7A-9ED5-4C9B-EC02-E68066CCD8DF}"/>
              </a:ext>
            </a:extLst>
          </p:cNvPr>
          <p:cNvCxnSpPr>
            <a:cxnSpLocks/>
            <a:endCxn id="11" idx="1"/>
          </p:cNvCxnSpPr>
          <p:nvPr/>
        </p:nvCxnSpPr>
        <p:spPr>
          <a:xfrm rot="5400000" flipH="1" flipV="1">
            <a:off x="3438535" y="4416441"/>
            <a:ext cx="796013" cy="526564"/>
          </a:xfrm>
          <a:prstGeom prst="bentConnector2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Elbow Connector 61">
            <a:extLst>
              <a:ext uri="{FF2B5EF4-FFF2-40B4-BE49-F238E27FC236}">
                <a16:creationId xmlns:a16="http://schemas.microsoft.com/office/drawing/2014/main" id="{BA0D3A0D-42AB-E082-025F-F36BAAF07CAD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173195" y="4423322"/>
            <a:ext cx="796013" cy="526564"/>
          </a:xfrm>
          <a:prstGeom prst="bentConnector2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Elbow Connector 62">
            <a:extLst>
              <a:ext uri="{FF2B5EF4-FFF2-40B4-BE49-F238E27FC236}">
                <a16:creationId xmlns:a16="http://schemas.microsoft.com/office/drawing/2014/main" id="{F20B921A-493C-4257-5804-E41A12107C5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907822" y="4423322"/>
            <a:ext cx="796013" cy="526564"/>
          </a:xfrm>
          <a:prstGeom prst="bentConnector2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1FF43A91-16F4-FFE1-1C53-77CA18D69469}"/>
                  </a:ext>
                </a:extLst>
              </p:cNvPr>
              <p:cNvSpPr txBox="1"/>
              <p:nvPr/>
            </p:nvSpPr>
            <p:spPr>
              <a:xfrm>
                <a:off x="1789960" y="3675223"/>
                <a:ext cx="563264" cy="6242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2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ourier New" charset="0"/>
                              <a:cs typeface="Courier New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ourier New" charset="0"/>
                              <a:cs typeface="Courier New" charset="0"/>
                            </a:rPr>
                            <m:t>𝑊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ourier New" charset="0"/>
                              <a:cs typeface="Courier New" charset="0"/>
                            </a:rPr>
                            <m:t>h𝑓</m:t>
                          </m:r>
                        </m:sub>
                      </m:sSub>
                    </m:oMath>
                  </m:oMathPara>
                </a14:m>
                <a:endParaRPr lang="en-US" sz="1600" dirty="0">
                  <a:solidFill>
                    <a:schemeClr val="accent4"/>
                  </a:solidFill>
                  <a:latin typeface="DIN OT" panose="020B0504020201010104" pitchFamily="34" charset="77"/>
                  <a:ea typeface="Courier New" charset="0"/>
                  <a:cs typeface="Courier New" charset="0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1FF43A91-16F4-FFE1-1C53-77CA18D694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9960" y="3675223"/>
                <a:ext cx="563264" cy="624273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469B3443-87F3-8D21-9BAE-4D9EEB69B241}"/>
                  </a:ext>
                </a:extLst>
              </p:cNvPr>
              <p:cNvSpPr txBox="1"/>
              <p:nvPr/>
            </p:nvSpPr>
            <p:spPr>
              <a:xfrm>
                <a:off x="3536558" y="3677961"/>
                <a:ext cx="56326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2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ourier New" charset="0"/>
                              <a:cs typeface="Courier New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ourier New" charset="0"/>
                              <a:cs typeface="Courier New" charset="0"/>
                            </a:rPr>
                            <m:t>𝑊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ourier New" charset="0"/>
                              <a:cs typeface="Courier New" charset="0"/>
                            </a:rPr>
                            <m:t>h𝑖</m:t>
                          </m:r>
                        </m:sub>
                      </m:sSub>
                    </m:oMath>
                  </m:oMathPara>
                </a14:m>
                <a:endParaRPr lang="en-US" sz="1600" dirty="0">
                  <a:solidFill>
                    <a:schemeClr val="accent4"/>
                  </a:solidFill>
                  <a:latin typeface="DIN OT" panose="020B0504020201010104" pitchFamily="34" charset="77"/>
                  <a:ea typeface="Courier New" charset="0"/>
                  <a:cs typeface="Courier New" charset="0"/>
                </a:endParaRP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469B3443-87F3-8D21-9BAE-4D9EEB69B2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6558" y="3677961"/>
                <a:ext cx="563264" cy="58477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A8B4DCE6-B331-55EE-C423-8B78BAC8C952}"/>
                  </a:ext>
                </a:extLst>
              </p:cNvPr>
              <p:cNvSpPr txBox="1"/>
              <p:nvPr/>
            </p:nvSpPr>
            <p:spPr>
              <a:xfrm>
                <a:off x="5238172" y="3678207"/>
                <a:ext cx="563264" cy="6247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2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ourier New" charset="0"/>
                              <a:cs typeface="Courier New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ourier New" charset="0"/>
                              <a:cs typeface="Courier New" charset="0"/>
                            </a:rPr>
                            <m:t>𝑊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ourier New" charset="0"/>
                              <a:cs typeface="Courier New" charset="0"/>
                            </a:rPr>
                            <m:t>h𝑔</m:t>
                          </m:r>
                        </m:sub>
                      </m:sSub>
                    </m:oMath>
                  </m:oMathPara>
                </a14:m>
                <a:endParaRPr lang="en-US" sz="1600" dirty="0">
                  <a:solidFill>
                    <a:schemeClr val="accent4"/>
                  </a:solidFill>
                  <a:latin typeface="DIN OT" panose="020B0504020201010104" pitchFamily="34" charset="77"/>
                  <a:ea typeface="Courier New" charset="0"/>
                  <a:cs typeface="Courier New" charset="0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A8B4DCE6-B331-55EE-C423-8B78BAC8C9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8172" y="3678207"/>
                <a:ext cx="563264" cy="624786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D97E30C-2E7A-D750-4141-811CD76FB6CE}"/>
                  </a:ext>
                </a:extLst>
              </p:cNvPr>
              <p:cNvSpPr txBox="1"/>
              <p:nvPr/>
            </p:nvSpPr>
            <p:spPr>
              <a:xfrm>
                <a:off x="7037218" y="3651340"/>
                <a:ext cx="56326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2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ourier New" charset="0"/>
                              <a:cs typeface="Courier New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ourier New" charset="0"/>
                              <a:cs typeface="Courier New" charset="0"/>
                            </a:rPr>
                            <m:t>𝑊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ourier New" charset="0"/>
                              <a:cs typeface="Courier New" charset="0"/>
                            </a:rPr>
                            <m:t>h𝑜</m:t>
                          </m:r>
                        </m:sub>
                      </m:sSub>
                    </m:oMath>
                  </m:oMathPara>
                </a14:m>
                <a:endParaRPr lang="en-US" sz="1600" dirty="0">
                  <a:solidFill>
                    <a:schemeClr val="accent4"/>
                  </a:solidFill>
                  <a:latin typeface="DIN OT" panose="020B0504020201010104" pitchFamily="34" charset="77"/>
                  <a:ea typeface="Courier New" charset="0"/>
                  <a:cs typeface="Courier New" charset="0"/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D97E30C-2E7A-D750-4141-811CD76FB6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7218" y="3651340"/>
                <a:ext cx="563264" cy="58477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Rounded Rectangle 73">
                <a:extLst>
                  <a:ext uri="{FF2B5EF4-FFF2-40B4-BE49-F238E27FC236}">
                    <a16:creationId xmlns:a16="http://schemas.microsoft.com/office/drawing/2014/main" id="{902D8607-D9AC-BCD0-7AD3-6047FCB9C013}"/>
                  </a:ext>
                </a:extLst>
              </p:cNvPr>
              <p:cNvSpPr/>
              <p:nvPr/>
            </p:nvSpPr>
            <p:spPr>
              <a:xfrm>
                <a:off x="2365162" y="2063642"/>
                <a:ext cx="4434035" cy="892055"/>
              </a:xfrm>
              <a:prstGeom prst="round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  <m:r>
                        <a:rPr lang="en-US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p>
                          <m:d>
                            <m:dPr>
                              <m:ctrlPr>
                                <a:rPr lang="en-US" b="1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en-US" b="1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1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d>
                        </m:sup>
                      </m:sSup>
                      <m:r>
                        <a:rPr lang="en-US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𝒊</m:t>
                      </m:r>
                      <m:r>
                        <a:rPr lang="en-US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𝒈</m:t>
                      </m:r>
                    </m:oMath>
                  </m:oMathPara>
                </a14:m>
                <a:endParaRPr lang="en-US" b="1" dirty="0">
                  <a:solidFill>
                    <a:schemeClr val="tx1"/>
                  </a:solidFill>
                  <a:latin typeface="DIN OT" panose="020B0504020201010104" pitchFamily="34" charset="77"/>
                </a:endParaRPr>
              </a:p>
            </p:txBody>
          </p:sp>
        </mc:Choice>
        <mc:Fallback xmlns="">
          <p:sp>
            <p:nvSpPr>
              <p:cNvPr id="74" name="Rounded Rectangle 73">
                <a:extLst>
                  <a:ext uri="{FF2B5EF4-FFF2-40B4-BE49-F238E27FC236}">
                    <a16:creationId xmlns:a16="http://schemas.microsoft.com/office/drawing/2014/main" id="{902D8607-D9AC-BCD0-7AD3-6047FCB9C0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5162" y="2063642"/>
                <a:ext cx="4434035" cy="892055"/>
              </a:xfrm>
              <a:prstGeom prst="round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TextBox 74">
            <a:extLst>
              <a:ext uri="{FF2B5EF4-FFF2-40B4-BE49-F238E27FC236}">
                <a16:creationId xmlns:a16="http://schemas.microsoft.com/office/drawing/2014/main" id="{5E5CB86B-5039-FEA9-F220-4BCFC2356F4B}"/>
              </a:ext>
            </a:extLst>
          </p:cNvPr>
          <p:cNvSpPr txBox="1"/>
          <p:nvPr/>
        </p:nvSpPr>
        <p:spPr>
          <a:xfrm>
            <a:off x="3736994" y="1430031"/>
            <a:ext cx="2338380" cy="626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dirty="0">
                <a:solidFill>
                  <a:srgbClr val="7030A0"/>
                </a:solidFill>
                <a:latin typeface="DIN OT" panose="020B0504020201010104" pitchFamily="34" charset="77"/>
                <a:ea typeface="Courier New" charset="0"/>
                <a:cs typeface="Courier New" charset="0"/>
              </a:rPr>
              <a:t>update carry track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FA66549D-0E39-7C6A-AD0B-2F1AC151C139}"/>
                  </a:ext>
                </a:extLst>
              </p:cNvPr>
              <p:cNvSpPr txBox="1"/>
              <p:nvPr/>
            </p:nvSpPr>
            <p:spPr>
              <a:xfrm>
                <a:off x="1358385" y="1905378"/>
                <a:ext cx="563264" cy="6052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2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ourier New" charset="0"/>
                              <a:cs typeface="Courier New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ourier New" charset="0"/>
                              <a:cs typeface="Courier New" charset="0"/>
                            </a:rPr>
                            <m:t>𝐶</m:t>
                          </m:r>
                        </m:e>
                        <m:sup>
                          <m:r>
                            <a:rPr lang="en-US" sz="1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ourier New" charset="0"/>
                              <a:cs typeface="Courier New" charset="0"/>
                            </a:rPr>
                            <m:t>(</m:t>
                          </m:r>
                          <m:r>
                            <a:rPr lang="en-US" sz="1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ourier New" charset="0"/>
                              <a:cs typeface="Courier New" charset="0"/>
                            </a:rPr>
                            <m:t>𝑡</m:t>
                          </m:r>
                          <m:r>
                            <a:rPr lang="en-US" sz="1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ourier New" charset="0"/>
                              <a:cs typeface="Courier New" charset="0"/>
                            </a:rPr>
                            <m:t>−1)</m:t>
                          </m:r>
                        </m:sup>
                      </m:sSup>
                    </m:oMath>
                  </m:oMathPara>
                </a14:m>
                <a:endParaRPr lang="en-US" sz="1600" dirty="0">
                  <a:solidFill>
                    <a:schemeClr val="accent2"/>
                  </a:solidFill>
                  <a:latin typeface="DIN OT" panose="020B0504020201010104" pitchFamily="34" charset="77"/>
                  <a:ea typeface="Courier New" charset="0"/>
                  <a:cs typeface="Courier New" charset="0"/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FA66549D-0E39-7C6A-AD0B-2F1AC151C1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8385" y="1905378"/>
                <a:ext cx="563264" cy="605294"/>
              </a:xfrm>
              <a:prstGeom prst="rect">
                <a:avLst/>
              </a:prstGeom>
              <a:blipFill>
                <a:blip r:embed="rId18"/>
                <a:stretch>
                  <a:fillRect r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Rounded Rectangle 80">
                <a:extLst>
                  <a:ext uri="{FF2B5EF4-FFF2-40B4-BE49-F238E27FC236}">
                    <a16:creationId xmlns:a16="http://schemas.microsoft.com/office/drawing/2014/main" id="{01BBEA59-4D3A-09F8-BBA7-4A65C7CE67FA}"/>
                  </a:ext>
                </a:extLst>
              </p:cNvPr>
              <p:cNvSpPr/>
              <p:nvPr/>
            </p:nvSpPr>
            <p:spPr>
              <a:xfrm>
                <a:off x="9654879" y="2948815"/>
                <a:ext cx="964712" cy="446026"/>
              </a:xfrm>
              <a:prstGeom prst="roundRect">
                <a:avLst/>
              </a:prstGeom>
              <a:solidFill>
                <a:srgbClr val="FFFD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𝐭𝐚𝐧𝐡</m:t>
                      </m:r>
                    </m:oMath>
                  </m:oMathPara>
                </a14:m>
                <a:endParaRPr lang="en-US" b="1" dirty="0">
                  <a:solidFill>
                    <a:schemeClr val="tx1"/>
                  </a:solidFill>
                  <a:latin typeface="DIN OT" panose="020B0504020201010104" pitchFamily="34" charset="77"/>
                </a:endParaRPr>
              </a:p>
            </p:txBody>
          </p:sp>
        </mc:Choice>
        <mc:Fallback xmlns="">
          <p:sp>
            <p:nvSpPr>
              <p:cNvPr id="81" name="Rounded Rectangle 80">
                <a:extLst>
                  <a:ext uri="{FF2B5EF4-FFF2-40B4-BE49-F238E27FC236}">
                    <a16:creationId xmlns:a16="http://schemas.microsoft.com/office/drawing/2014/main" id="{01BBEA59-4D3A-09F8-BBA7-4A65C7CE67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4879" y="2948815"/>
                <a:ext cx="964712" cy="446026"/>
              </a:xfrm>
              <a:prstGeom prst="round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Rounded Rectangle 81">
                <a:extLst>
                  <a:ext uri="{FF2B5EF4-FFF2-40B4-BE49-F238E27FC236}">
                    <a16:creationId xmlns:a16="http://schemas.microsoft.com/office/drawing/2014/main" id="{8C16D6F1-3CCA-FE3D-7673-3F1DC040D34D}"/>
                  </a:ext>
                </a:extLst>
              </p:cNvPr>
              <p:cNvSpPr/>
              <p:nvPr/>
            </p:nvSpPr>
            <p:spPr>
              <a:xfrm>
                <a:off x="9155255" y="3834838"/>
                <a:ext cx="1963961" cy="892056"/>
              </a:xfrm>
              <a:prstGeom prst="roundRect">
                <a:avLst/>
              </a:prstGeom>
              <a:solidFill>
                <a:srgbClr val="92D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𝒐</m:t>
                          </m:r>
                        </m:e>
                        <m:sup>
                          <m:r>
                            <a:rPr lang="en-US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𝒕𝒂𝒏𝒉</m:t>
                      </m:r>
                      <m:d>
                        <m:dPr>
                          <m:ctrlPr>
                            <a:rPr lang="en-US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1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b="1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1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e>
                              </m:d>
                            </m:sup>
                          </m:sSup>
                        </m:e>
                      </m:d>
                    </m:oMath>
                  </m:oMathPara>
                </a14:m>
                <a:endParaRPr lang="en-US" b="1" dirty="0">
                  <a:solidFill>
                    <a:schemeClr val="tx1"/>
                  </a:solidFill>
                  <a:latin typeface="DIN OT" panose="020B0504020201010104" pitchFamily="34" charset="77"/>
                </a:endParaRPr>
              </a:p>
            </p:txBody>
          </p:sp>
        </mc:Choice>
        <mc:Fallback xmlns="">
          <p:sp>
            <p:nvSpPr>
              <p:cNvPr id="82" name="Rounded Rectangle 81">
                <a:extLst>
                  <a:ext uri="{FF2B5EF4-FFF2-40B4-BE49-F238E27FC236}">
                    <a16:creationId xmlns:a16="http://schemas.microsoft.com/office/drawing/2014/main" id="{8C16D6F1-3CCA-FE3D-7673-3F1DC040D3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5255" y="3834838"/>
                <a:ext cx="1963961" cy="892056"/>
              </a:xfrm>
              <a:prstGeom prst="round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TextBox 82">
            <a:extLst>
              <a:ext uri="{FF2B5EF4-FFF2-40B4-BE49-F238E27FC236}">
                <a16:creationId xmlns:a16="http://schemas.microsoft.com/office/drawing/2014/main" id="{5D08524E-D2CA-3857-CFA3-A5D806FC135C}"/>
              </a:ext>
            </a:extLst>
          </p:cNvPr>
          <p:cNvSpPr txBox="1"/>
          <p:nvPr/>
        </p:nvSpPr>
        <p:spPr>
          <a:xfrm>
            <a:off x="8772759" y="4509012"/>
            <a:ext cx="2728952" cy="626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dirty="0">
                <a:solidFill>
                  <a:schemeClr val="accent4"/>
                </a:solidFill>
                <a:latin typeface="DIN OT" panose="020B0504020201010104" pitchFamily="34" charset="77"/>
                <a:ea typeface="Courier New" charset="0"/>
                <a:cs typeface="Courier New" charset="0"/>
              </a:rPr>
              <a:t>update hidden state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BFE20F15-4C80-C2C3-9F42-DE6A1D862827}"/>
              </a:ext>
            </a:extLst>
          </p:cNvPr>
          <p:cNvCxnSpPr>
            <a:stCxn id="14" idx="0"/>
          </p:cNvCxnSpPr>
          <p:nvPr/>
        </p:nvCxnSpPr>
        <p:spPr>
          <a:xfrm flipH="1" flipV="1">
            <a:off x="2847517" y="2955697"/>
            <a:ext cx="1" cy="87999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C06D2C51-873E-B2CA-2BDE-F251EF83CC6B}"/>
              </a:ext>
            </a:extLst>
          </p:cNvPr>
          <p:cNvCxnSpPr/>
          <p:nvPr/>
        </p:nvCxnSpPr>
        <p:spPr>
          <a:xfrm flipH="1" flipV="1">
            <a:off x="4582179" y="2947407"/>
            <a:ext cx="1" cy="87999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723DEBA6-CF4C-4210-6AD9-BBF6C384368D}"/>
              </a:ext>
            </a:extLst>
          </p:cNvPr>
          <p:cNvCxnSpPr/>
          <p:nvPr/>
        </p:nvCxnSpPr>
        <p:spPr>
          <a:xfrm flipH="1" flipV="1">
            <a:off x="6333365" y="2954846"/>
            <a:ext cx="1" cy="87999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82B9822D-076A-1C36-9F6B-B742D85C8D26}"/>
                  </a:ext>
                </a:extLst>
              </p:cNvPr>
              <p:cNvSpPr txBox="1"/>
              <p:nvPr/>
            </p:nvSpPr>
            <p:spPr>
              <a:xfrm>
                <a:off x="2353223" y="3031217"/>
                <a:ext cx="56326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2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ourier New" charset="0"/>
                          <a:cs typeface="Courier New" charset="0"/>
                        </a:rPr>
                        <m:t>𝑓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  <a:latin typeface="DIN OT" panose="020B0504020201010104" pitchFamily="34" charset="77"/>
                  <a:ea typeface="Courier New" charset="0"/>
                  <a:cs typeface="Courier New" charset="0"/>
                </a:endParaRPr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82B9822D-076A-1C36-9F6B-B742D85C8D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3223" y="3031217"/>
                <a:ext cx="563264" cy="584775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9D9FA3AC-BAA4-299A-5939-7C549B3D468C}"/>
                  </a:ext>
                </a:extLst>
              </p:cNvPr>
              <p:cNvSpPr txBox="1"/>
              <p:nvPr/>
            </p:nvSpPr>
            <p:spPr>
              <a:xfrm>
                <a:off x="4099822" y="3050388"/>
                <a:ext cx="56326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2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ourier New" charset="0"/>
                          <a:cs typeface="Courier New" charset="0"/>
                        </a:rPr>
                        <m:t>𝑖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  <a:latin typeface="DIN OT" panose="020B0504020201010104" pitchFamily="34" charset="77"/>
                  <a:ea typeface="Courier New" charset="0"/>
                  <a:cs typeface="Courier New" charset="0"/>
                </a:endParaRPr>
              </a:p>
            </p:txBody>
          </p:sp>
        </mc:Choice>
        <mc:Fallback xmlns="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9D9FA3AC-BAA4-299A-5939-7C549B3D46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9822" y="3050388"/>
                <a:ext cx="563264" cy="584775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924F2027-D9C2-6221-F6A1-C60416C76CEC}"/>
                  </a:ext>
                </a:extLst>
              </p:cNvPr>
              <p:cNvSpPr txBox="1"/>
              <p:nvPr/>
            </p:nvSpPr>
            <p:spPr>
              <a:xfrm>
                <a:off x="5814368" y="3025187"/>
                <a:ext cx="56326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2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ourier New" charset="0"/>
                          <a:cs typeface="Courier New" charset="0"/>
                        </a:rPr>
                        <m:t>𝑔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  <a:latin typeface="DIN OT" panose="020B0504020201010104" pitchFamily="34" charset="77"/>
                  <a:ea typeface="Courier New" charset="0"/>
                  <a:cs typeface="Courier New" charset="0"/>
                </a:endParaRPr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924F2027-D9C2-6221-F6A1-C60416C76C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4368" y="3025187"/>
                <a:ext cx="563264" cy="584775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40776FB5-78F0-296E-93E2-ACAD17B231D9}"/>
              </a:ext>
            </a:extLst>
          </p:cNvPr>
          <p:cNvCxnSpPr>
            <a:cxnSpLocks/>
          </p:cNvCxnSpPr>
          <p:nvPr/>
        </p:nvCxnSpPr>
        <p:spPr>
          <a:xfrm>
            <a:off x="6814703" y="2491021"/>
            <a:ext cx="4207862" cy="0"/>
          </a:xfrm>
          <a:prstGeom prst="line">
            <a:avLst/>
          </a:prstGeom>
          <a:ln w="38100">
            <a:solidFill>
              <a:srgbClr val="7030A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40AD086C-122B-24CA-EE9D-58C135355455}"/>
                  </a:ext>
                </a:extLst>
              </p:cNvPr>
              <p:cNvSpPr txBox="1"/>
              <p:nvPr/>
            </p:nvSpPr>
            <p:spPr>
              <a:xfrm>
                <a:off x="6819062" y="1885727"/>
                <a:ext cx="563264" cy="6052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2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ourier New" charset="0"/>
                              <a:cs typeface="Courier New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ourier New" charset="0"/>
                              <a:cs typeface="Courier New" charset="0"/>
                            </a:rPr>
                            <m:t>𝐶</m:t>
                          </m:r>
                        </m:e>
                        <m:sup>
                          <m:r>
                            <a:rPr lang="en-US" sz="1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ourier New" charset="0"/>
                              <a:cs typeface="Courier New" charset="0"/>
                            </a:rPr>
                            <m:t>(</m:t>
                          </m:r>
                          <m:r>
                            <a:rPr lang="en-US" sz="1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ourier New" charset="0"/>
                              <a:cs typeface="Courier New" charset="0"/>
                            </a:rPr>
                            <m:t>𝑡</m:t>
                          </m:r>
                          <m:r>
                            <a:rPr lang="en-US" sz="1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ourier New" charset="0"/>
                              <a:cs typeface="Courier New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US" sz="1600" dirty="0">
                  <a:solidFill>
                    <a:schemeClr val="accent2"/>
                  </a:solidFill>
                  <a:latin typeface="DIN OT" panose="020B0504020201010104" pitchFamily="34" charset="77"/>
                  <a:ea typeface="Courier New" charset="0"/>
                  <a:cs typeface="Courier New" charset="0"/>
                </a:endParaRPr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40AD086C-122B-24CA-EE9D-58C1353554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9062" y="1885727"/>
                <a:ext cx="563264" cy="605294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49AD65A6-B0B7-5762-3C00-C31BCA35C6FF}"/>
              </a:ext>
            </a:extLst>
          </p:cNvPr>
          <p:cNvCxnSpPr>
            <a:cxnSpLocks/>
          </p:cNvCxnSpPr>
          <p:nvPr/>
        </p:nvCxnSpPr>
        <p:spPr>
          <a:xfrm>
            <a:off x="8530267" y="4280866"/>
            <a:ext cx="624988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962FF5EA-252C-C9BE-2B46-C6C6FC833F9D}"/>
              </a:ext>
            </a:extLst>
          </p:cNvPr>
          <p:cNvCxnSpPr>
            <a:cxnSpLocks/>
          </p:cNvCxnSpPr>
          <p:nvPr/>
        </p:nvCxnSpPr>
        <p:spPr>
          <a:xfrm>
            <a:off x="10137235" y="2476273"/>
            <a:ext cx="0" cy="471134"/>
          </a:xfrm>
          <a:prstGeom prst="line">
            <a:avLst/>
          </a:prstGeom>
          <a:ln w="38100">
            <a:solidFill>
              <a:srgbClr val="7030A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7D2284A6-3C48-29EB-9B0F-29E0111D8087}"/>
              </a:ext>
            </a:extLst>
          </p:cNvPr>
          <p:cNvCxnSpPr>
            <a:cxnSpLocks/>
          </p:cNvCxnSpPr>
          <p:nvPr/>
        </p:nvCxnSpPr>
        <p:spPr>
          <a:xfrm>
            <a:off x="10135880" y="3394841"/>
            <a:ext cx="0" cy="432557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2E96AA08-F292-AFE3-59D1-175E57E7F424}"/>
              </a:ext>
            </a:extLst>
          </p:cNvPr>
          <p:cNvCxnSpPr>
            <a:cxnSpLocks/>
          </p:cNvCxnSpPr>
          <p:nvPr/>
        </p:nvCxnSpPr>
        <p:spPr>
          <a:xfrm>
            <a:off x="11128513" y="4265417"/>
            <a:ext cx="612101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9404AD45-5D95-BD3B-A12B-18A6FE8DB439}"/>
                  </a:ext>
                </a:extLst>
              </p:cNvPr>
              <p:cNvSpPr txBox="1"/>
              <p:nvPr/>
            </p:nvSpPr>
            <p:spPr>
              <a:xfrm>
                <a:off x="11128702" y="3688403"/>
                <a:ext cx="563264" cy="6052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2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ourier New" charset="0"/>
                              <a:cs typeface="Courier New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ourier New" charset="0"/>
                              <a:cs typeface="Courier New" charset="0"/>
                            </a:rPr>
                            <m:t>h</m:t>
                          </m:r>
                        </m:e>
                        <m:sup>
                          <m:r>
                            <a:rPr lang="en-US" sz="16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ourier New" charset="0"/>
                              <a:cs typeface="Courier New" charset="0"/>
                            </a:rPr>
                            <m:t>(</m:t>
                          </m:r>
                          <m:r>
                            <a:rPr lang="en-US" sz="16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ourier New" charset="0"/>
                              <a:cs typeface="Courier New" charset="0"/>
                            </a:rPr>
                            <m:t>𝑡</m:t>
                          </m:r>
                          <m:r>
                            <a:rPr lang="en-US" sz="16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ourier New" charset="0"/>
                              <a:cs typeface="Courier New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US" sz="1600" dirty="0">
                  <a:solidFill>
                    <a:schemeClr val="accent4"/>
                  </a:solidFill>
                  <a:latin typeface="DIN OT" panose="020B0504020201010104" pitchFamily="34" charset="77"/>
                  <a:ea typeface="Courier New" charset="0"/>
                  <a:cs typeface="Courier New" charset="0"/>
                </a:endParaRPr>
              </a:p>
            </p:txBody>
          </p:sp>
        </mc:Choice>
        <mc:Fallback xmlns="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9404AD45-5D95-BD3B-A12B-18A6FE8DB4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28702" y="3688403"/>
                <a:ext cx="563264" cy="605294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2" name="Picture 111" descr="A diagram of a tank system&#10;&#10;Description automatically generated">
            <a:extLst>
              <a:ext uri="{FF2B5EF4-FFF2-40B4-BE49-F238E27FC236}">
                <a16:creationId xmlns:a16="http://schemas.microsoft.com/office/drawing/2014/main" id="{23CE33DF-E27B-60B8-1B01-53453BB5BAF1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0915" y="5401068"/>
            <a:ext cx="2038301" cy="1013897"/>
          </a:xfrm>
          <a:prstGeom prst="rect">
            <a:avLst/>
          </a:prstGeom>
        </p:spPr>
      </p:pic>
      <p:sp>
        <p:nvSpPr>
          <p:cNvPr id="6" name="Title 15">
            <a:extLst>
              <a:ext uri="{FF2B5EF4-FFF2-40B4-BE49-F238E27FC236}">
                <a16:creationId xmlns:a16="http://schemas.microsoft.com/office/drawing/2014/main" id="{E0119D4E-720C-3E5B-46A4-CFA699336986}"/>
              </a:ext>
            </a:extLst>
          </p:cNvPr>
          <p:cNvSpPr txBox="1">
            <a:spLocks/>
          </p:cNvSpPr>
          <p:nvPr/>
        </p:nvSpPr>
        <p:spPr>
          <a:xfrm>
            <a:off x="695325" y="236123"/>
            <a:ext cx="10801350" cy="1249363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400" b="1" i="0" kern="1200" spc="-150">
                <a:solidFill>
                  <a:schemeClr val="accent1"/>
                </a:solidFill>
                <a:latin typeface="+mn-lt"/>
                <a:ea typeface="Helvetica" charset="0"/>
                <a:cs typeface="Helvetica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z="4000">
                <a:latin typeface="DIN OT" panose="020B0504020201010104" pitchFamily="34" charset="77"/>
              </a:rPr>
              <a:t>8 LSTM</a:t>
            </a:r>
            <a:endParaRPr lang="en-US" sz="4000" dirty="0">
              <a:latin typeface="DIN OT" panose="020B0504020201010104" pitchFamily="34" charset="77"/>
            </a:endParaRPr>
          </a:p>
        </p:txBody>
      </p:sp>
      <p:sp>
        <p:nvSpPr>
          <p:cNvPr id="7" name="Title 15">
            <a:extLst>
              <a:ext uri="{FF2B5EF4-FFF2-40B4-BE49-F238E27FC236}">
                <a16:creationId xmlns:a16="http://schemas.microsoft.com/office/drawing/2014/main" id="{7EA12A5E-D7FA-42E7-3BA8-6078C89622A5}"/>
              </a:ext>
            </a:extLst>
          </p:cNvPr>
          <p:cNvSpPr txBox="1">
            <a:spLocks/>
          </p:cNvSpPr>
          <p:nvPr/>
        </p:nvSpPr>
        <p:spPr>
          <a:xfrm>
            <a:off x="1042192" y="1000112"/>
            <a:ext cx="10618789" cy="863599"/>
          </a:xfrm>
          <a:prstGeom prst="rect">
            <a:avLst/>
          </a:prstGeom>
        </p:spPr>
        <p:txBody>
          <a:bodyPr vert="horz" lIns="0" tIns="0" rIns="91440" bIns="45720" rtlCol="0" anchor="ctr" anchorCtr="0">
            <a:no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400" b="1" i="0" kern="1200" spc="-150">
                <a:solidFill>
                  <a:schemeClr val="accent1"/>
                </a:solidFill>
                <a:latin typeface="+mn-lt"/>
                <a:ea typeface="Helvetica" charset="0"/>
                <a:cs typeface="Helvetica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z="2800" spc="0" dirty="0">
                <a:solidFill>
                  <a:srgbClr val="0070C0"/>
                </a:solidFill>
                <a:latin typeface="DIN OT" panose="020B0504020201010104" pitchFamily="34" charset="77"/>
              </a:rPr>
              <a:t>LSTM Architecture</a:t>
            </a:r>
            <a:endParaRPr lang="en-US" sz="2800" b="0" i="1" spc="0" dirty="0">
              <a:solidFill>
                <a:srgbClr val="0070C0"/>
              </a:solidFill>
              <a:latin typeface="DIN OT" panose="020B05040202010101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2719394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0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4" grpId="0" animBg="1"/>
      <p:bldP spid="3" grpId="0"/>
      <p:bldP spid="11" grpId="0" animBg="1"/>
      <p:bldP spid="17" grpId="0" animBg="1"/>
      <p:bldP spid="19" grpId="0" animBg="1"/>
      <p:bldP spid="26" grpId="0"/>
      <p:bldP spid="43" grpId="0"/>
      <p:bldP spid="44" grpId="0"/>
      <p:bldP spid="45" grpId="0"/>
      <p:bldP spid="46" grpId="0"/>
      <p:bldP spid="64" grpId="0"/>
      <p:bldP spid="65" grpId="0"/>
      <p:bldP spid="66" grpId="0"/>
      <p:bldP spid="67" grpId="0"/>
      <p:bldP spid="74" grpId="0" animBg="1"/>
      <p:bldP spid="75" grpId="0"/>
      <p:bldP spid="76" grpId="0"/>
      <p:bldP spid="81" grpId="0" animBg="1"/>
      <p:bldP spid="82" grpId="0" animBg="1"/>
      <p:bldP spid="83" grpId="0"/>
      <p:bldP spid="91" grpId="0"/>
      <p:bldP spid="92" grpId="0"/>
      <p:bldP spid="93" grpId="0"/>
      <p:bldP spid="97" grpId="0"/>
      <p:bldP spid="11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76185A-FBA4-9B22-CBE5-5038C44BF3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8095B2A9-A45C-1ED1-E6A6-295F00AF55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236123"/>
            <a:ext cx="10801350" cy="1249363"/>
          </a:xfrm>
        </p:spPr>
        <p:txBody>
          <a:bodyPr/>
          <a:lstStyle/>
          <a:p>
            <a:r>
              <a:rPr lang="en-US" sz="4000" dirty="0">
                <a:latin typeface="DIN OT" panose="020B0504020201010104" pitchFamily="34" charset="77"/>
              </a:rPr>
              <a:t>9 Challenges of RNNs</a:t>
            </a:r>
          </a:p>
        </p:txBody>
      </p:sp>
      <p:sp>
        <p:nvSpPr>
          <p:cNvPr id="7" name="Title 15">
            <a:extLst>
              <a:ext uri="{FF2B5EF4-FFF2-40B4-BE49-F238E27FC236}">
                <a16:creationId xmlns:a16="http://schemas.microsoft.com/office/drawing/2014/main" id="{34BA9A2B-21C6-8BAF-CE8C-F19474E9D3FE}"/>
              </a:ext>
            </a:extLst>
          </p:cNvPr>
          <p:cNvSpPr txBox="1">
            <a:spLocks/>
          </p:cNvSpPr>
          <p:nvPr/>
        </p:nvSpPr>
        <p:spPr>
          <a:xfrm>
            <a:off x="1042192" y="1333501"/>
            <a:ext cx="10618789" cy="863599"/>
          </a:xfrm>
          <a:prstGeom prst="rect">
            <a:avLst/>
          </a:prstGeom>
        </p:spPr>
        <p:txBody>
          <a:bodyPr vert="horz" lIns="0" tIns="0" rIns="91440" bIns="45720" rtlCol="0" anchor="ctr" anchorCtr="0">
            <a:no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400" b="1" i="0" kern="1200" spc="-150">
                <a:solidFill>
                  <a:schemeClr val="accent1"/>
                </a:solidFill>
                <a:latin typeface="+mn-lt"/>
                <a:ea typeface="Helvetica" charset="0"/>
                <a:cs typeface="Helvetica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z="2800" spc="0" dirty="0">
                <a:solidFill>
                  <a:srgbClr val="0070C0"/>
                </a:solidFill>
                <a:latin typeface="DIN OT" panose="020B0504020201010104" pitchFamily="34" charset="77"/>
              </a:rPr>
              <a:t>What is a key challenge faced by RNNs and their variants?</a:t>
            </a:r>
            <a:endParaRPr lang="en-US" sz="2800" b="0" i="1" spc="0" dirty="0">
              <a:solidFill>
                <a:srgbClr val="0070C0"/>
              </a:solidFill>
              <a:latin typeface="DIN OT" panose="020B0504020201010104" pitchFamily="34" charset="77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6E376C3-ABA9-EBB8-E53A-3729223E69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2192" y="2349501"/>
            <a:ext cx="10112375" cy="3416300"/>
          </a:xfrm>
        </p:spPr>
        <p:txBody>
          <a:bodyPr/>
          <a:lstStyle/>
          <a:p>
            <a:pPr>
              <a:lnSpc>
                <a:spcPct val="150000"/>
              </a:lnSpc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2200" b="0" dirty="0"/>
              <a:t>Inability to perform classification</a:t>
            </a:r>
          </a:p>
          <a:p>
            <a:pPr>
              <a:lnSpc>
                <a:spcPct val="150000"/>
              </a:lnSpc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2200" b="0" dirty="0"/>
              <a:t>Inability to handle large datasets</a:t>
            </a:r>
          </a:p>
          <a:p>
            <a:pPr>
              <a:lnSpc>
                <a:spcPct val="150000"/>
              </a:lnSpc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2200" b="0" dirty="0"/>
              <a:t>Inability to capture long-term dependencies</a:t>
            </a:r>
          </a:p>
          <a:p>
            <a:pPr>
              <a:lnSpc>
                <a:spcPct val="150000"/>
              </a:lnSpc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2200" b="0" dirty="0"/>
              <a:t>Inability to model time series</a:t>
            </a:r>
          </a:p>
        </p:txBody>
      </p:sp>
    </p:spTree>
    <p:extLst>
      <p:ext uri="{BB962C8B-B14F-4D97-AF65-F5344CB8AC3E}">
        <p14:creationId xmlns:p14="http://schemas.microsoft.com/office/powerpoint/2010/main" val="47160293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DB0889-6A01-6923-4708-9985B8DE51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B104C0DF-A6D8-2831-6010-7E22122D1E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236123"/>
            <a:ext cx="10801350" cy="1249363"/>
          </a:xfrm>
        </p:spPr>
        <p:txBody>
          <a:bodyPr/>
          <a:lstStyle/>
          <a:p>
            <a:r>
              <a:rPr lang="en-US" sz="4000" dirty="0">
                <a:latin typeface="DIN OT" panose="020B0504020201010104" pitchFamily="34" charset="77"/>
              </a:rPr>
              <a:t>9 Challenges of RNNs</a:t>
            </a:r>
          </a:p>
        </p:txBody>
      </p:sp>
      <p:sp>
        <p:nvSpPr>
          <p:cNvPr id="7" name="Title 15">
            <a:extLst>
              <a:ext uri="{FF2B5EF4-FFF2-40B4-BE49-F238E27FC236}">
                <a16:creationId xmlns:a16="http://schemas.microsoft.com/office/drawing/2014/main" id="{DDBD5EFB-08B9-3831-9265-C1444733ADCD}"/>
              </a:ext>
            </a:extLst>
          </p:cNvPr>
          <p:cNvSpPr txBox="1">
            <a:spLocks/>
          </p:cNvSpPr>
          <p:nvPr/>
        </p:nvSpPr>
        <p:spPr>
          <a:xfrm>
            <a:off x="1042192" y="1333501"/>
            <a:ext cx="10618789" cy="863599"/>
          </a:xfrm>
          <a:prstGeom prst="rect">
            <a:avLst/>
          </a:prstGeom>
        </p:spPr>
        <p:txBody>
          <a:bodyPr vert="horz" lIns="0" tIns="0" rIns="91440" bIns="45720" rtlCol="0" anchor="ctr" anchorCtr="0">
            <a:no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400" b="1" i="0" kern="1200" spc="-150">
                <a:solidFill>
                  <a:schemeClr val="accent1"/>
                </a:solidFill>
                <a:latin typeface="+mn-lt"/>
                <a:ea typeface="Helvetica" charset="0"/>
                <a:cs typeface="Helvetica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z="2800" spc="0" dirty="0">
                <a:solidFill>
                  <a:srgbClr val="0070C0"/>
                </a:solidFill>
                <a:latin typeface="DIN OT" panose="020B0504020201010104" pitchFamily="34" charset="77"/>
              </a:rPr>
              <a:t>What is a key challenge faced by RNNs and their variants?</a:t>
            </a:r>
            <a:endParaRPr lang="en-US" sz="2800" b="0" i="1" spc="0" dirty="0">
              <a:solidFill>
                <a:srgbClr val="0070C0"/>
              </a:solidFill>
              <a:latin typeface="DIN OT" panose="020B0504020201010104" pitchFamily="34" charset="77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DBE13C2-0399-A5FA-33E1-F09DF3789E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2192" y="2349501"/>
            <a:ext cx="10112375" cy="3416300"/>
          </a:xfrm>
        </p:spPr>
        <p:txBody>
          <a:bodyPr/>
          <a:lstStyle/>
          <a:p>
            <a:pPr>
              <a:lnSpc>
                <a:spcPct val="150000"/>
              </a:lnSpc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2200" b="0" dirty="0"/>
              <a:t>Inability to perform classification</a:t>
            </a:r>
          </a:p>
          <a:p>
            <a:pPr>
              <a:lnSpc>
                <a:spcPct val="150000"/>
              </a:lnSpc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2200" b="0" dirty="0"/>
              <a:t>Inability to handle large datasets</a:t>
            </a:r>
          </a:p>
          <a:p>
            <a:pPr>
              <a:lnSpc>
                <a:spcPct val="150000"/>
              </a:lnSpc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2200" b="0" dirty="0"/>
              <a:t>Inability to capture long-term dependencies</a:t>
            </a:r>
          </a:p>
          <a:p>
            <a:pPr>
              <a:lnSpc>
                <a:spcPct val="150000"/>
              </a:lnSpc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2200" b="0" dirty="0"/>
              <a:t>Inability to model time series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BB5FB92-C91C-B71F-97EF-02BE00C8B761}"/>
              </a:ext>
            </a:extLst>
          </p:cNvPr>
          <p:cNvSpPr/>
          <p:nvPr/>
        </p:nvSpPr>
        <p:spPr>
          <a:xfrm>
            <a:off x="1220785" y="4019551"/>
            <a:ext cx="6259515" cy="863601"/>
          </a:xfrm>
          <a:prstGeom prst="rect">
            <a:avLst/>
          </a:prstGeom>
          <a:noFill/>
          <a:ln w="57150">
            <a:solidFill>
              <a:srgbClr val="B500C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885994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16B16A-66DB-2D17-BAA4-CF2AD17BB5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CF1C7F0E-9135-BC47-5796-C138BC78EC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236123"/>
            <a:ext cx="10801350" cy="1249363"/>
          </a:xfrm>
        </p:spPr>
        <p:txBody>
          <a:bodyPr/>
          <a:lstStyle/>
          <a:p>
            <a:r>
              <a:rPr lang="en-US" sz="4000" dirty="0">
                <a:latin typeface="DIN OT" panose="020B0504020201010104" pitchFamily="34" charset="77"/>
              </a:rPr>
              <a:t>10 Gradient Clipping</a:t>
            </a:r>
          </a:p>
        </p:txBody>
      </p:sp>
      <p:sp>
        <p:nvSpPr>
          <p:cNvPr id="7" name="Title 15">
            <a:extLst>
              <a:ext uri="{FF2B5EF4-FFF2-40B4-BE49-F238E27FC236}">
                <a16:creationId xmlns:a16="http://schemas.microsoft.com/office/drawing/2014/main" id="{057FF425-1DAE-039B-6D57-413AE97A3985}"/>
              </a:ext>
            </a:extLst>
          </p:cNvPr>
          <p:cNvSpPr txBox="1">
            <a:spLocks/>
          </p:cNvSpPr>
          <p:nvPr/>
        </p:nvSpPr>
        <p:spPr>
          <a:xfrm>
            <a:off x="1042192" y="1485486"/>
            <a:ext cx="10618789" cy="863599"/>
          </a:xfrm>
          <a:prstGeom prst="rect">
            <a:avLst/>
          </a:prstGeom>
        </p:spPr>
        <p:txBody>
          <a:bodyPr vert="horz" lIns="0" tIns="0" rIns="91440" bIns="45720" rtlCol="0" anchor="ctr" anchorCtr="0">
            <a:no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400" b="1" i="0" kern="1200" spc="-150">
                <a:solidFill>
                  <a:schemeClr val="accent1"/>
                </a:solidFill>
                <a:latin typeface="+mn-lt"/>
                <a:ea typeface="Helvetica" charset="0"/>
                <a:cs typeface="Helvetica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z="2800" spc="0" dirty="0">
                <a:solidFill>
                  <a:srgbClr val="0070C0"/>
                </a:solidFill>
                <a:latin typeface="DIN OT" panose="020B0504020201010104" pitchFamily="34" charset="77"/>
              </a:rPr>
              <a:t>Why might one choose to use gradient clipping in the training of RNNs?</a:t>
            </a:r>
            <a:endParaRPr lang="en-US" sz="2800" b="0" i="1" spc="0" dirty="0">
              <a:solidFill>
                <a:srgbClr val="0070C0"/>
              </a:solidFill>
              <a:latin typeface="DIN OT" panose="020B0504020201010104" pitchFamily="34" charset="77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1FC729F-A1BD-ACA5-2D9B-67EBBD931F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2192" y="2532478"/>
            <a:ext cx="10349708" cy="3385722"/>
          </a:xfrm>
        </p:spPr>
        <p:txBody>
          <a:bodyPr/>
          <a:lstStyle/>
          <a:p>
            <a:pPr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2000" b="0" dirty="0"/>
              <a:t>To improve convergence speed by accelerating the gradient descent process</a:t>
            </a:r>
          </a:p>
          <a:p>
            <a:pPr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2000" b="0" dirty="0"/>
              <a:t>To ensure that gradients do not become too small, which can mitigate the vanishing gradient problem</a:t>
            </a:r>
          </a:p>
          <a:p>
            <a:pPr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2000" b="0" dirty="0"/>
              <a:t>To prevent gradients from becoming too large and causing numerical instability, which can lead to exploding gradients</a:t>
            </a:r>
          </a:p>
          <a:p>
            <a:pPr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2000" b="0" dirty="0"/>
              <a:t>To simplify the gradient calculation process by reducing the complexity of the loss function</a:t>
            </a:r>
          </a:p>
        </p:txBody>
      </p:sp>
    </p:spTree>
    <p:extLst>
      <p:ext uri="{BB962C8B-B14F-4D97-AF65-F5344CB8AC3E}">
        <p14:creationId xmlns:p14="http://schemas.microsoft.com/office/powerpoint/2010/main" val="191490733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FAC0B3-1970-A349-A281-BC9CDA8D1E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CDFAD2E6-8504-4F5F-E91C-3A8C32E7C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236123"/>
            <a:ext cx="10801350" cy="1249363"/>
          </a:xfrm>
        </p:spPr>
        <p:txBody>
          <a:bodyPr/>
          <a:lstStyle/>
          <a:p>
            <a:r>
              <a:rPr lang="en-US" sz="4000" dirty="0">
                <a:latin typeface="DIN OT" panose="020B0504020201010104" pitchFamily="34" charset="77"/>
              </a:rPr>
              <a:t>10 Gradient Clipping</a:t>
            </a:r>
          </a:p>
        </p:txBody>
      </p:sp>
      <p:sp>
        <p:nvSpPr>
          <p:cNvPr id="7" name="Title 15">
            <a:extLst>
              <a:ext uri="{FF2B5EF4-FFF2-40B4-BE49-F238E27FC236}">
                <a16:creationId xmlns:a16="http://schemas.microsoft.com/office/drawing/2014/main" id="{16B9B29A-0594-717C-1F8C-E79C76BBED7B}"/>
              </a:ext>
            </a:extLst>
          </p:cNvPr>
          <p:cNvSpPr txBox="1">
            <a:spLocks/>
          </p:cNvSpPr>
          <p:nvPr/>
        </p:nvSpPr>
        <p:spPr>
          <a:xfrm>
            <a:off x="1042192" y="1485486"/>
            <a:ext cx="10618789" cy="863599"/>
          </a:xfrm>
          <a:prstGeom prst="rect">
            <a:avLst/>
          </a:prstGeom>
        </p:spPr>
        <p:txBody>
          <a:bodyPr vert="horz" lIns="0" tIns="0" rIns="91440" bIns="45720" rtlCol="0" anchor="ctr" anchorCtr="0">
            <a:no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400" b="1" i="0" kern="1200" spc="-150">
                <a:solidFill>
                  <a:schemeClr val="accent1"/>
                </a:solidFill>
                <a:latin typeface="+mn-lt"/>
                <a:ea typeface="Helvetica" charset="0"/>
                <a:cs typeface="Helvetica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z="2800" spc="0" dirty="0">
                <a:solidFill>
                  <a:srgbClr val="0070C0"/>
                </a:solidFill>
                <a:latin typeface="DIN OT" panose="020B0504020201010104" pitchFamily="34" charset="77"/>
              </a:rPr>
              <a:t>Why might one choose to use gradient clipping in the training of RNNs?</a:t>
            </a:r>
            <a:endParaRPr lang="en-US" sz="2800" b="0" i="1" spc="0" dirty="0">
              <a:solidFill>
                <a:srgbClr val="0070C0"/>
              </a:solidFill>
              <a:latin typeface="DIN OT" panose="020B0504020201010104" pitchFamily="34" charset="77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78DCBDA-9C51-ADDB-1F14-27D3D026EA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2192" y="2532478"/>
            <a:ext cx="10349708" cy="3385722"/>
          </a:xfrm>
        </p:spPr>
        <p:txBody>
          <a:bodyPr/>
          <a:lstStyle/>
          <a:p>
            <a:pPr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2000" b="0" dirty="0"/>
              <a:t>To improve convergence speed by accelerating the gradient descent process</a:t>
            </a:r>
          </a:p>
          <a:p>
            <a:pPr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2000" b="0" dirty="0"/>
              <a:t>To ensure that gradients do not become too small, which can mitigate the vanishing gradient problem</a:t>
            </a:r>
          </a:p>
          <a:p>
            <a:pPr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2000" b="0" dirty="0"/>
              <a:t>To prevent gradients from becoming too large and causing numerical instability, which can lead to exploding gradients</a:t>
            </a:r>
          </a:p>
          <a:p>
            <a:pPr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2000" b="0" dirty="0"/>
              <a:t>To simplify the gradient calculation process by reducing the complexity of the loss function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C597FF0-D299-7A46-A2B2-0D6DA809DE15}"/>
              </a:ext>
            </a:extLst>
          </p:cNvPr>
          <p:cNvSpPr/>
          <p:nvPr/>
        </p:nvSpPr>
        <p:spPr>
          <a:xfrm>
            <a:off x="1220785" y="4108451"/>
            <a:ext cx="10082215" cy="863601"/>
          </a:xfrm>
          <a:prstGeom prst="rect">
            <a:avLst/>
          </a:prstGeom>
          <a:noFill/>
          <a:ln w="57150">
            <a:solidFill>
              <a:srgbClr val="B500C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397166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0ADE37-AB1D-8176-76BC-AF87683A45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C584F54F-8FE1-7B4D-D500-0DC8BD8732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236123"/>
            <a:ext cx="10801350" cy="1249363"/>
          </a:xfrm>
        </p:spPr>
        <p:txBody>
          <a:bodyPr/>
          <a:lstStyle/>
          <a:p>
            <a:r>
              <a:rPr lang="en-US" sz="4000" dirty="0">
                <a:latin typeface="DIN OT" panose="020B0504020201010104" pitchFamily="34" charset="77"/>
              </a:rPr>
              <a:t>10 Gradient Clipping</a:t>
            </a:r>
          </a:p>
        </p:txBody>
      </p:sp>
      <p:sp>
        <p:nvSpPr>
          <p:cNvPr id="7" name="Title 15">
            <a:extLst>
              <a:ext uri="{FF2B5EF4-FFF2-40B4-BE49-F238E27FC236}">
                <a16:creationId xmlns:a16="http://schemas.microsoft.com/office/drawing/2014/main" id="{B56AEA4E-88DB-1AA3-534E-2D8792B5881E}"/>
              </a:ext>
            </a:extLst>
          </p:cNvPr>
          <p:cNvSpPr txBox="1">
            <a:spLocks/>
          </p:cNvSpPr>
          <p:nvPr/>
        </p:nvSpPr>
        <p:spPr>
          <a:xfrm>
            <a:off x="1042192" y="1485486"/>
            <a:ext cx="10618789" cy="863599"/>
          </a:xfrm>
          <a:prstGeom prst="rect">
            <a:avLst/>
          </a:prstGeom>
        </p:spPr>
        <p:txBody>
          <a:bodyPr vert="horz" lIns="0" tIns="0" rIns="91440" bIns="45720" rtlCol="0" anchor="ctr" anchorCtr="0">
            <a:no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400" b="1" i="0" kern="1200" spc="-150">
                <a:solidFill>
                  <a:schemeClr val="accent1"/>
                </a:solidFill>
                <a:latin typeface="+mn-lt"/>
                <a:ea typeface="Helvetica" charset="0"/>
                <a:cs typeface="Helvetica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z="2800" spc="0" dirty="0">
                <a:solidFill>
                  <a:srgbClr val="0070C0"/>
                </a:solidFill>
                <a:latin typeface="DIN OT" panose="020B0504020201010104" pitchFamily="34" charset="77"/>
              </a:rPr>
              <a:t>Gradient Clipping Illustration</a:t>
            </a:r>
            <a:endParaRPr lang="en-US" sz="2800" b="0" i="1" spc="0" dirty="0">
              <a:solidFill>
                <a:srgbClr val="0070C0"/>
              </a:solidFill>
              <a:latin typeface="DIN OT" panose="020B0504020201010104" pitchFamily="34" charset="77"/>
            </a:endParaRPr>
          </a:p>
        </p:txBody>
      </p:sp>
      <p:pic>
        <p:nvPicPr>
          <p:cNvPr id="1026" name="Picture 2" descr="Gradient Clipping Definition | DeepAI">
            <a:extLst>
              <a:ext uri="{FF2B5EF4-FFF2-40B4-BE49-F238E27FC236}">
                <a16:creationId xmlns:a16="http://schemas.microsoft.com/office/drawing/2014/main" id="{DC3E5E7F-C462-6C3A-1A1C-049FBFCCF9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1297" y="2886272"/>
            <a:ext cx="8729406" cy="2143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3394AAD-4453-1F3C-B0AD-4EE3C246E3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698" y="6089928"/>
            <a:ext cx="8218349" cy="328802"/>
          </a:xfrm>
        </p:spPr>
        <p:txBody>
          <a:bodyPr/>
          <a:lstStyle/>
          <a:p>
            <a:pPr marL="288925" indent="0">
              <a:spcAft>
                <a:spcPts val="2400"/>
              </a:spcAft>
              <a:buNone/>
            </a:pPr>
            <a:r>
              <a:rPr lang="en-US" sz="1200" b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https://</a:t>
            </a:r>
            <a:r>
              <a:rPr lang="en-US" sz="1200" b="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deepai.org</a:t>
            </a:r>
            <a:r>
              <a:rPr lang="en-US" sz="1200" b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/machine-learning-glossary-and-terms/gradient-clipping</a:t>
            </a:r>
          </a:p>
        </p:txBody>
      </p:sp>
    </p:spTree>
    <p:extLst>
      <p:ext uri="{BB962C8B-B14F-4D97-AF65-F5344CB8AC3E}">
        <p14:creationId xmlns:p14="http://schemas.microsoft.com/office/powerpoint/2010/main" val="307911781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9FC9C8-9B2E-2439-2CEF-14291308D1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D45A5ED9-ACB0-1AFE-CBC2-0251C428D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DIN OT" panose="020B0504020201010104" pitchFamily="34" charset="77"/>
              </a:rPr>
              <a:t>Quiz 2: RNN</a:t>
            </a:r>
          </a:p>
        </p:txBody>
      </p:sp>
      <p:sp>
        <p:nvSpPr>
          <p:cNvPr id="7" name="Title 15">
            <a:extLst>
              <a:ext uri="{FF2B5EF4-FFF2-40B4-BE49-F238E27FC236}">
                <a16:creationId xmlns:a16="http://schemas.microsoft.com/office/drawing/2014/main" id="{048F9612-69F3-B1BA-75C3-81757F733E1B}"/>
              </a:ext>
            </a:extLst>
          </p:cNvPr>
          <p:cNvSpPr txBox="1">
            <a:spLocks/>
          </p:cNvSpPr>
          <p:nvPr/>
        </p:nvSpPr>
        <p:spPr>
          <a:xfrm>
            <a:off x="906601" y="1256443"/>
            <a:ext cx="10801350" cy="1249363"/>
          </a:xfrm>
          <a:prstGeom prst="rect">
            <a:avLst/>
          </a:prstGeom>
        </p:spPr>
        <p:txBody>
          <a:bodyPr vert="horz" lIns="0" tIns="0" rIns="91440" bIns="45720" rtlCol="0" anchor="ctr" anchorCtr="0">
            <a:no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400" b="1" i="0" kern="1200" spc="-150">
                <a:solidFill>
                  <a:schemeClr val="accent1"/>
                </a:solidFill>
                <a:latin typeface="+mn-lt"/>
                <a:ea typeface="Helvetica" charset="0"/>
                <a:cs typeface="Helvetica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z="3200" dirty="0">
                <a:solidFill>
                  <a:srgbClr val="0070C0"/>
                </a:solidFill>
                <a:latin typeface="DIN OT" panose="020B0504020201010104" pitchFamily="34" charset="77"/>
              </a:rPr>
              <a:t>General Instructions</a:t>
            </a:r>
            <a:endParaRPr lang="en-US" sz="3200" i="1" dirty="0">
              <a:solidFill>
                <a:srgbClr val="0070C0"/>
              </a:solidFill>
              <a:latin typeface="DIN OT" panose="020B0504020201010104" pitchFamily="34" charset="77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C6765CF-0DF9-9927-77B2-15EE97484F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6601" y="2368966"/>
            <a:ext cx="9003518" cy="3232591"/>
          </a:xfrm>
        </p:spPr>
        <p:txBody>
          <a:bodyPr/>
          <a:lstStyle/>
          <a:p>
            <a:pPr>
              <a:buFontTx/>
              <a:buChar char="-"/>
            </a:pPr>
            <a:r>
              <a:rPr lang="en-US" sz="2400" b="0" dirty="0"/>
              <a:t>Multiple Choice</a:t>
            </a:r>
          </a:p>
          <a:p>
            <a:pPr>
              <a:buFontTx/>
              <a:buChar char="-"/>
            </a:pPr>
            <a:r>
              <a:rPr lang="en-US" sz="2400" b="0" dirty="0"/>
              <a:t>13 questions</a:t>
            </a:r>
          </a:p>
          <a:p>
            <a:pPr>
              <a:buFontTx/>
              <a:buChar char="-"/>
            </a:pPr>
            <a:r>
              <a:rPr lang="en-US" sz="2400" b="0" dirty="0"/>
              <a:t>20 minutes</a:t>
            </a:r>
          </a:p>
          <a:p>
            <a:pPr>
              <a:buFontTx/>
              <a:buChar char="-"/>
            </a:pPr>
            <a:r>
              <a:rPr lang="en-US" sz="2400" b="0" dirty="0"/>
              <a:t>Quiz opens at 9:10 AM (Friday, May 9, 2025)</a:t>
            </a:r>
          </a:p>
          <a:p>
            <a:pPr>
              <a:buFontTx/>
              <a:buChar char="-"/>
            </a:pPr>
            <a:r>
              <a:rPr lang="en-US" sz="2400" b="0" dirty="0"/>
              <a:t>Open notes (student notes, slides, reference books, Python notebooks), closed internet, closed LLMs</a:t>
            </a:r>
          </a:p>
        </p:txBody>
      </p:sp>
    </p:spTree>
    <p:extLst>
      <p:ext uri="{BB962C8B-B14F-4D97-AF65-F5344CB8AC3E}">
        <p14:creationId xmlns:p14="http://schemas.microsoft.com/office/powerpoint/2010/main" val="2253450035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607792-A365-C49D-F648-3FD8ACF0F2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B357F853-361D-F43B-B038-8E399B702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236123"/>
            <a:ext cx="10801350" cy="1249363"/>
          </a:xfrm>
        </p:spPr>
        <p:txBody>
          <a:bodyPr/>
          <a:lstStyle/>
          <a:p>
            <a:r>
              <a:rPr lang="en-US" sz="4000" dirty="0">
                <a:latin typeface="DIN OT" panose="020B0504020201010104" pitchFamily="34" charset="77"/>
              </a:rPr>
              <a:t>11 RNN Activation Functions</a:t>
            </a:r>
          </a:p>
        </p:txBody>
      </p:sp>
      <p:sp>
        <p:nvSpPr>
          <p:cNvPr id="7" name="Title 15">
            <a:extLst>
              <a:ext uri="{FF2B5EF4-FFF2-40B4-BE49-F238E27FC236}">
                <a16:creationId xmlns:a16="http://schemas.microsoft.com/office/drawing/2014/main" id="{22AB4199-54A4-3B40-6A99-A103BFCD61F5}"/>
              </a:ext>
            </a:extLst>
          </p:cNvPr>
          <p:cNvSpPr txBox="1">
            <a:spLocks/>
          </p:cNvSpPr>
          <p:nvPr/>
        </p:nvSpPr>
        <p:spPr>
          <a:xfrm>
            <a:off x="1042192" y="1485486"/>
            <a:ext cx="10618789" cy="863599"/>
          </a:xfrm>
          <a:prstGeom prst="rect">
            <a:avLst/>
          </a:prstGeom>
        </p:spPr>
        <p:txBody>
          <a:bodyPr vert="horz" lIns="0" tIns="0" rIns="91440" bIns="45720" rtlCol="0" anchor="ctr" anchorCtr="0">
            <a:no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400" b="1" i="0" kern="1200" spc="-150">
                <a:solidFill>
                  <a:schemeClr val="accent1"/>
                </a:solidFill>
                <a:latin typeface="+mn-lt"/>
                <a:ea typeface="Helvetica" charset="0"/>
                <a:cs typeface="Helvetica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z="2800" spc="0" dirty="0">
                <a:solidFill>
                  <a:srgbClr val="0070C0"/>
                </a:solidFill>
                <a:latin typeface="DIN OT" panose="020B0504020201010104" pitchFamily="34" charset="77"/>
              </a:rPr>
              <a:t>What types of activation functions are specifically used in the gate mechanisms of LSTMs and GRUs? </a:t>
            </a:r>
            <a:r>
              <a:rPr lang="en-US" sz="2800" b="0" i="1" spc="0" dirty="0">
                <a:solidFill>
                  <a:srgbClr val="0070C0"/>
                </a:solidFill>
                <a:latin typeface="DIN OT" panose="020B0504020201010104" pitchFamily="34" charset="77"/>
              </a:rPr>
              <a:t>Check all that apply.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2B7D320-3F61-282B-3B6A-F1D876CED1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2192" y="2837278"/>
            <a:ext cx="10349708" cy="2661822"/>
          </a:xfrm>
        </p:spPr>
        <p:txBody>
          <a:bodyPr/>
          <a:lstStyle/>
          <a:p>
            <a:pPr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2000" b="0" dirty="0"/>
              <a:t>Sigmoid</a:t>
            </a:r>
          </a:p>
          <a:p>
            <a:pPr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2000" b="0" dirty="0" err="1"/>
              <a:t>Softmax</a:t>
            </a:r>
            <a:endParaRPr lang="en-US" sz="2000" b="0" dirty="0"/>
          </a:p>
          <a:p>
            <a:pPr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2000" b="0" dirty="0" err="1"/>
              <a:t>ReLU</a:t>
            </a:r>
            <a:endParaRPr lang="en-US" sz="2000" b="0" dirty="0"/>
          </a:p>
          <a:p>
            <a:pPr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2000" b="0" dirty="0"/>
              <a:t>Tanh</a:t>
            </a:r>
          </a:p>
        </p:txBody>
      </p:sp>
    </p:spTree>
    <p:extLst>
      <p:ext uri="{BB962C8B-B14F-4D97-AF65-F5344CB8AC3E}">
        <p14:creationId xmlns:p14="http://schemas.microsoft.com/office/powerpoint/2010/main" val="196628044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A31E4B-0786-5E5E-4BE6-47D4289E52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25B32BF4-639C-A075-6A39-89D4B95A8A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236123"/>
            <a:ext cx="10801350" cy="1249363"/>
          </a:xfrm>
        </p:spPr>
        <p:txBody>
          <a:bodyPr/>
          <a:lstStyle/>
          <a:p>
            <a:r>
              <a:rPr lang="en-US" sz="4000" dirty="0">
                <a:latin typeface="DIN OT" panose="020B0504020201010104" pitchFamily="34" charset="77"/>
              </a:rPr>
              <a:t>11 RNN Activation Functions</a:t>
            </a:r>
          </a:p>
        </p:txBody>
      </p:sp>
      <p:sp>
        <p:nvSpPr>
          <p:cNvPr id="7" name="Title 15">
            <a:extLst>
              <a:ext uri="{FF2B5EF4-FFF2-40B4-BE49-F238E27FC236}">
                <a16:creationId xmlns:a16="http://schemas.microsoft.com/office/drawing/2014/main" id="{2B9FEA74-0872-C12A-2490-4A21A5C52484}"/>
              </a:ext>
            </a:extLst>
          </p:cNvPr>
          <p:cNvSpPr txBox="1">
            <a:spLocks/>
          </p:cNvSpPr>
          <p:nvPr/>
        </p:nvSpPr>
        <p:spPr>
          <a:xfrm>
            <a:off x="1042192" y="1485486"/>
            <a:ext cx="10618789" cy="863599"/>
          </a:xfrm>
          <a:prstGeom prst="rect">
            <a:avLst/>
          </a:prstGeom>
        </p:spPr>
        <p:txBody>
          <a:bodyPr vert="horz" lIns="0" tIns="0" rIns="91440" bIns="45720" rtlCol="0" anchor="ctr" anchorCtr="0">
            <a:no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400" b="1" i="0" kern="1200" spc="-150">
                <a:solidFill>
                  <a:schemeClr val="accent1"/>
                </a:solidFill>
                <a:latin typeface="+mn-lt"/>
                <a:ea typeface="Helvetica" charset="0"/>
                <a:cs typeface="Helvetica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z="2800" spc="0" dirty="0">
                <a:solidFill>
                  <a:srgbClr val="0070C0"/>
                </a:solidFill>
                <a:latin typeface="DIN OT" panose="020B0504020201010104" pitchFamily="34" charset="77"/>
              </a:rPr>
              <a:t>What types of activation functions are specifically used in the gate mechanisms of LSTMs and GRUs? </a:t>
            </a:r>
            <a:r>
              <a:rPr lang="en-US" sz="2800" b="0" i="1" spc="0" dirty="0">
                <a:solidFill>
                  <a:srgbClr val="0070C0"/>
                </a:solidFill>
                <a:latin typeface="DIN OT" panose="020B0504020201010104" pitchFamily="34" charset="77"/>
              </a:rPr>
              <a:t>Check all that apply.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A1FABEB-1E08-DC19-85A0-45BCE7A5D7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2192" y="2837278"/>
            <a:ext cx="10349708" cy="2661822"/>
          </a:xfrm>
        </p:spPr>
        <p:txBody>
          <a:bodyPr/>
          <a:lstStyle/>
          <a:p>
            <a:pPr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2000" b="0" dirty="0"/>
              <a:t>Sigmoid</a:t>
            </a:r>
          </a:p>
          <a:p>
            <a:pPr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2000" b="0" dirty="0" err="1"/>
              <a:t>Softmax</a:t>
            </a:r>
            <a:endParaRPr lang="en-US" sz="2000" b="0" dirty="0"/>
          </a:p>
          <a:p>
            <a:pPr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2000" b="0" dirty="0" err="1"/>
              <a:t>ReLU</a:t>
            </a:r>
            <a:endParaRPr lang="en-US" sz="2000" b="0" dirty="0"/>
          </a:p>
          <a:p>
            <a:pPr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2000" b="0" dirty="0"/>
              <a:t>Tanh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9C4D8F4-6D05-275B-580E-9E4B2A6DA8C3}"/>
              </a:ext>
            </a:extLst>
          </p:cNvPr>
          <p:cNvSpPr/>
          <p:nvPr/>
        </p:nvSpPr>
        <p:spPr>
          <a:xfrm>
            <a:off x="1175939" y="2734849"/>
            <a:ext cx="1910162" cy="592551"/>
          </a:xfrm>
          <a:prstGeom prst="rect">
            <a:avLst/>
          </a:prstGeom>
          <a:noFill/>
          <a:ln w="57150">
            <a:solidFill>
              <a:srgbClr val="B500C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53EF7C4-DD84-90D8-89F4-C0840175DE97}"/>
              </a:ext>
            </a:extLst>
          </p:cNvPr>
          <p:cNvSpPr/>
          <p:nvPr/>
        </p:nvSpPr>
        <p:spPr>
          <a:xfrm>
            <a:off x="1175939" y="4729163"/>
            <a:ext cx="1910162" cy="592551"/>
          </a:xfrm>
          <a:prstGeom prst="rect">
            <a:avLst/>
          </a:prstGeom>
          <a:noFill/>
          <a:ln w="57150">
            <a:solidFill>
              <a:srgbClr val="B500C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990557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F2EFBC-04B8-BAC6-CADD-21F7240007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2CF3DB27-30AC-C77E-7B2B-9B95088087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236123"/>
            <a:ext cx="10801350" cy="1249363"/>
          </a:xfrm>
        </p:spPr>
        <p:txBody>
          <a:bodyPr/>
          <a:lstStyle/>
          <a:p>
            <a:r>
              <a:rPr lang="en-US" sz="4000" dirty="0">
                <a:latin typeface="DIN OT" panose="020B0504020201010104" pitchFamily="34" charset="77"/>
              </a:rPr>
              <a:t>12 RNN Applications</a:t>
            </a:r>
          </a:p>
        </p:txBody>
      </p:sp>
      <p:sp>
        <p:nvSpPr>
          <p:cNvPr id="7" name="Title 15">
            <a:extLst>
              <a:ext uri="{FF2B5EF4-FFF2-40B4-BE49-F238E27FC236}">
                <a16:creationId xmlns:a16="http://schemas.microsoft.com/office/drawing/2014/main" id="{89CC6806-074D-FD13-F110-E636A1147BE4}"/>
              </a:ext>
            </a:extLst>
          </p:cNvPr>
          <p:cNvSpPr txBox="1">
            <a:spLocks/>
          </p:cNvSpPr>
          <p:nvPr/>
        </p:nvSpPr>
        <p:spPr>
          <a:xfrm>
            <a:off x="1042192" y="1485486"/>
            <a:ext cx="10618789" cy="863599"/>
          </a:xfrm>
          <a:prstGeom prst="rect">
            <a:avLst/>
          </a:prstGeom>
        </p:spPr>
        <p:txBody>
          <a:bodyPr vert="horz" lIns="0" tIns="0" rIns="91440" bIns="45720" rtlCol="0" anchor="ctr" anchorCtr="0">
            <a:no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400" b="1" i="0" kern="1200" spc="-150">
                <a:solidFill>
                  <a:schemeClr val="accent1"/>
                </a:solidFill>
                <a:latin typeface="+mn-lt"/>
                <a:ea typeface="Helvetica" charset="0"/>
                <a:cs typeface="Helvetica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z="2800" spc="0" dirty="0">
                <a:solidFill>
                  <a:srgbClr val="0070C0"/>
                </a:solidFill>
                <a:latin typeface="DIN OT" panose="020B0504020201010104" pitchFamily="34" charset="77"/>
              </a:rPr>
              <a:t>What types of applications can RNNs be used in? </a:t>
            </a:r>
            <a:r>
              <a:rPr lang="en-US" sz="2800" b="0" i="1" spc="0" dirty="0">
                <a:solidFill>
                  <a:srgbClr val="0070C0"/>
                </a:solidFill>
                <a:latin typeface="DIN OT" panose="020B0504020201010104" pitchFamily="34" charset="77"/>
              </a:rPr>
              <a:t>Check all that apply.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43641F2-DD85-D81C-DA0F-C8A09B6CB6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2192" y="2734849"/>
            <a:ext cx="10349708" cy="2661822"/>
          </a:xfrm>
        </p:spPr>
        <p:txBody>
          <a:bodyPr/>
          <a:lstStyle/>
          <a:p>
            <a:pPr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2400" b="0" dirty="0"/>
              <a:t>Time Series</a:t>
            </a:r>
          </a:p>
          <a:p>
            <a:pPr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2400" b="0" dirty="0"/>
              <a:t>Natural Language Processing</a:t>
            </a:r>
          </a:p>
          <a:p>
            <a:pPr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2400" b="0" dirty="0"/>
              <a:t>Weather Forecasting</a:t>
            </a:r>
          </a:p>
          <a:p>
            <a:pPr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2400" b="0" dirty="0"/>
              <a:t>Classification</a:t>
            </a:r>
          </a:p>
        </p:txBody>
      </p:sp>
    </p:spTree>
    <p:extLst>
      <p:ext uri="{BB962C8B-B14F-4D97-AF65-F5344CB8AC3E}">
        <p14:creationId xmlns:p14="http://schemas.microsoft.com/office/powerpoint/2010/main" val="363640823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9E9014-5446-C6B3-E42F-BD3D9A83E1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2C0B4026-F371-EB9B-0E17-A981967911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236123"/>
            <a:ext cx="10801350" cy="1249363"/>
          </a:xfrm>
        </p:spPr>
        <p:txBody>
          <a:bodyPr/>
          <a:lstStyle/>
          <a:p>
            <a:r>
              <a:rPr lang="en-US" sz="4000" dirty="0">
                <a:latin typeface="DIN OT" panose="020B0504020201010104" pitchFamily="34" charset="77"/>
              </a:rPr>
              <a:t>12 RNN Applications</a:t>
            </a:r>
          </a:p>
        </p:txBody>
      </p:sp>
      <p:sp>
        <p:nvSpPr>
          <p:cNvPr id="7" name="Title 15">
            <a:extLst>
              <a:ext uri="{FF2B5EF4-FFF2-40B4-BE49-F238E27FC236}">
                <a16:creationId xmlns:a16="http://schemas.microsoft.com/office/drawing/2014/main" id="{8A689AF4-BF0D-D311-058C-F429A6F84EC8}"/>
              </a:ext>
            </a:extLst>
          </p:cNvPr>
          <p:cNvSpPr txBox="1">
            <a:spLocks/>
          </p:cNvSpPr>
          <p:nvPr/>
        </p:nvSpPr>
        <p:spPr>
          <a:xfrm>
            <a:off x="1042192" y="1485486"/>
            <a:ext cx="10618789" cy="863599"/>
          </a:xfrm>
          <a:prstGeom prst="rect">
            <a:avLst/>
          </a:prstGeom>
        </p:spPr>
        <p:txBody>
          <a:bodyPr vert="horz" lIns="0" tIns="0" rIns="91440" bIns="45720" rtlCol="0" anchor="ctr" anchorCtr="0">
            <a:no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400" b="1" i="0" kern="1200" spc="-150">
                <a:solidFill>
                  <a:schemeClr val="accent1"/>
                </a:solidFill>
                <a:latin typeface="+mn-lt"/>
                <a:ea typeface="Helvetica" charset="0"/>
                <a:cs typeface="Helvetica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z="2800" spc="0" dirty="0">
                <a:solidFill>
                  <a:srgbClr val="0070C0"/>
                </a:solidFill>
                <a:latin typeface="DIN OT" panose="020B0504020201010104" pitchFamily="34" charset="77"/>
              </a:rPr>
              <a:t>What types of applications can RNNs be used in? </a:t>
            </a:r>
            <a:r>
              <a:rPr lang="en-US" sz="2800" b="0" i="1" spc="0" dirty="0">
                <a:solidFill>
                  <a:srgbClr val="0070C0"/>
                </a:solidFill>
                <a:latin typeface="DIN OT" panose="020B0504020201010104" pitchFamily="34" charset="77"/>
              </a:rPr>
              <a:t>Check all that apply.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97D9C9A-104C-545D-D9E2-9FFD527243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2192" y="2734849"/>
            <a:ext cx="10349708" cy="2661822"/>
          </a:xfrm>
        </p:spPr>
        <p:txBody>
          <a:bodyPr/>
          <a:lstStyle/>
          <a:p>
            <a:pPr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2400" b="0" dirty="0"/>
              <a:t>Time Series</a:t>
            </a:r>
          </a:p>
          <a:p>
            <a:pPr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2400" b="0" dirty="0"/>
              <a:t>Natural Language Processing</a:t>
            </a:r>
          </a:p>
          <a:p>
            <a:pPr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2400" b="0" dirty="0"/>
              <a:t>Weather Forecasting</a:t>
            </a:r>
          </a:p>
          <a:p>
            <a:pPr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2400" b="0" dirty="0"/>
              <a:t>Classification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151094D-5BE2-4852-3E39-A2F26525633F}"/>
              </a:ext>
            </a:extLst>
          </p:cNvPr>
          <p:cNvSpPr/>
          <p:nvPr/>
        </p:nvSpPr>
        <p:spPr>
          <a:xfrm>
            <a:off x="1042192" y="2713798"/>
            <a:ext cx="5053808" cy="2899602"/>
          </a:xfrm>
          <a:prstGeom prst="rect">
            <a:avLst/>
          </a:prstGeom>
          <a:noFill/>
          <a:ln w="57150">
            <a:solidFill>
              <a:srgbClr val="B500C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587390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7FE30B-1007-E645-D157-AE65F7E743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BFCC89CB-4282-B1A9-AB90-A4D0222C2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236123"/>
            <a:ext cx="10801350" cy="1249363"/>
          </a:xfrm>
        </p:spPr>
        <p:txBody>
          <a:bodyPr/>
          <a:lstStyle/>
          <a:p>
            <a:r>
              <a:rPr lang="en-US" sz="4000" dirty="0">
                <a:latin typeface="DIN OT" panose="020B0504020201010104" pitchFamily="34" charset="77"/>
              </a:rPr>
              <a:t>13 Embeddings</a:t>
            </a:r>
          </a:p>
        </p:txBody>
      </p:sp>
      <p:sp>
        <p:nvSpPr>
          <p:cNvPr id="7" name="Title 15">
            <a:extLst>
              <a:ext uri="{FF2B5EF4-FFF2-40B4-BE49-F238E27FC236}">
                <a16:creationId xmlns:a16="http://schemas.microsoft.com/office/drawing/2014/main" id="{32B3595D-D100-DBD2-23E5-9CE1695DC54C}"/>
              </a:ext>
            </a:extLst>
          </p:cNvPr>
          <p:cNvSpPr txBox="1">
            <a:spLocks/>
          </p:cNvSpPr>
          <p:nvPr/>
        </p:nvSpPr>
        <p:spPr>
          <a:xfrm>
            <a:off x="1042192" y="1485486"/>
            <a:ext cx="10618789" cy="863599"/>
          </a:xfrm>
          <a:prstGeom prst="rect">
            <a:avLst/>
          </a:prstGeom>
        </p:spPr>
        <p:txBody>
          <a:bodyPr vert="horz" lIns="0" tIns="0" rIns="91440" bIns="45720" rtlCol="0" anchor="ctr" anchorCtr="0">
            <a:no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400" b="1" i="0" kern="1200" spc="-150">
                <a:solidFill>
                  <a:schemeClr val="accent1"/>
                </a:solidFill>
                <a:latin typeface="+mn-lt"/>
                <a:ea typeface="Helvetica" charset="0"/>
                <a:cs typeface="Helvetica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z="2800" spc="0" dirty="0">
                <a:solidFill>
                  <a:srgbClr val="0070C0"/>
                </a:solidFill>
                <a:latin typeface="DIN OT" panose="020B0504020201010104" pitchFamily="34" charset="77"/>
              </a:rPr>
              <a:t>What is the primary purpose of embeddings in machine learning models?</a:t>
            </a:r>
            <a:endParaRPr lang="en-US" sz="2800" b="0" i="1" spc="0" dirty="0">
              <a:solidFill>
                <a:srgbClr val="0070C0"/>
              </a:solidFill>
              <a:latin typeface="DIN OT" panose="020B0504020201010104" pitchFamily="34" charset="77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9EA1126-5991-53D9-BAE9-31FCB9F270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6967" y="2569748"/>
            <a:ext cx="10117933" cy="3348452"/>
          </a:xfrm>
        </p:spPr>
        <p:txBody>
          <a:bodyPr/>
          <a:lstStyle/>
          <a:p>
            <a:pPr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2200" b="0" dirty="0"/>
              <a:t>To embed data for improved model convergence and stability</a:t>
            </a:r>
          </a:p>
          <a:p>
            <a:pPr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2200" b="0" dirty="0"/>
              <a:t>To perform dimensionality reduction on numerical features by applying linear transformations</a:t>
            </a:r>
          </a:p>
          <a:p>
            <a:pPr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2200" b="0" dirty="0"/>
              <a:t>To convert text data into binary format for efficient processing</a:t>
            </a:r>
          </a:p>
          <a:p>
            <a:pPr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2200" b="0" dirty="0"/>
              <a:t>To transform high-dimensional categorical data like text into lower-dimensional continuous vectors that capture semantic relationships</a:t>
            </a:r>
          </a:p>
        </p:txBody>
      </p:sp>
    </p:spTree>
    <p:extLst>
      <p:ext uri="{BB962C8B-B14F-4D97-AF65-F5344CB8AC3E}">
        <p14:creationId xmlns:p14="http://schemas.microsoft.com/office/powerpoint/2010/main" val="356670527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67A925-FA7C-C9E9-386D-24BD2F6BC3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92E45A64-B15A-DE3C-2DF7-04A7C07697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236123"/>
            <a:ext cx="10801350" cy="1249363"/>
          </a:xfrm>
        </p:spPr>
        <p:txBody>
          <a:bodyPr/>
          <a:lstStyle/>
          <a:p>
            <a:r>
              <a:rPr lang="en-US" sz="4000" dirty="0">
                <a:latin typeface="DIN OT" panose="020B0504020201010104" pitchFamily="34" charset="77"/>
              </a:rPr>
              <a:t>13 Embeddings</a:t>
            </a:r>
          </a:p>
        </p:txBody>
      </p:sp>
      <p:sp>
        <p:nvSpPr>
          <p:cNvPr id="7" name="Title 15">
            <a:extLst>
              <a:ext uri="{FF2B5EF4-FFF2-40B4-BE49-F238E27FC236}">
                <a16:creationId xmlns:a16="http://schemas.microsoft.com/office/drawing/2014/main" id="{126B07C5-3B72-F0E3-F19E-29D67842EB80}"/>
              </a:ext>
            </a:extLst>
          </p:cNvPr>
          <p:cNvSpPr txBox="1">
            <a:spLocks/>
          </p:cNvSpPr>
          <p:nvPr/>
        </p:nvSpPr>
        <p:spPr>
          <a:xfrm>
            <a:off x="1042192" y="1485486"/>
            <a:ext cx="10618789" cy="863599"/>
          </a:xfrm>
          <a:prstGeom prst="rect">
            <a:avLst/>
          </a:prstGeom>
        </p:spPr>
        <p:txBody>
          <a:bodyPr vert="horz" lIns="0" tIns="0" rIns="91440" bIns="45720" rtlCol="0" anchor="ctr" anchorCtr="0">
            <a:no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400" b="1" i="0" kern="1200" spc="-150">
                <a:solidFill>
                  <a:schemeClr val="accent1"/>
                </a:solidFill>
                <a:latin typeface="+mn-lt"/>
                <a:ea typeface="Helvetica" charset="0"/>
                <a:cs typeface="Helvetica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z="2800" spc="0" dirty="0">
                <a:solidFill>
                  <a:srgbClr val="0070C0"/>
                </a:solidFill>
                <a:latin typeface="DIN OT" panose="020B0504020201010104" pitchFamily="34" charset="77"/>
              </a:rPr>
              <a:t>What is the primary purpose of embeddings in machine learning models?</a:t>
            </a:r>
            <a:endParaRPr lang="en-US" sz="2800" b="0" i="1" spc="0" dirty="0">
              <a:solidFill>
                <a:srgbClr val="0070C0"/>
              </a:solidFill>
              <a:latin typeface="DIN OT" panose="020B0504020201010104" pitchFamily="34" charset="77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7B4CAEF-68F8-37EE-FFA5-80FB308CC4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6967" y="2569748"/>
            <a:ext cx="10117933" cy="3348452"/>
          </a:xfrm>
        </p:spPr>
        <p:txBody>
          <a:bodyPr/>
          <a:lstStyle/>
          <a:p>
            <a:pPr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2200" b="0" dirty="0"/>
              <a:t>To embed data for improved model convergence and stability</a:t>
            </a:r>
          </a:p>
          <a:p>
            <a:pPr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2200" b="0" dirty="0"/>
              <a:t>To perform dimensionality reduction on numerical features by applying linear transformations</a:t>
            </a:r>
          </a:p>
          <a:p>
            <a:pPr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2200" b="0" dirty="0"/>
              <a:t>To convert text data into binary format for efficient processing</a:t>
            </a:r>
          </a:p>
          <a:p>
            <a:pPr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2200" b="0" dirty="0"/>
              <a:t>To transform high-dimensional categorical data like text into lower-dimensional continuous vectors that capture semantic relationships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B97B637-C4A6-3A1E-97AF-5247569B90FC}"/>
              </a:ext>
            </a:extLst>
          </p:cNvPr>
          <p:cNvSpPr/>
          <p:nvPr/>
        </p:nvSpPr>
        <p:spPr>
          <a:xfrm>
            <a:off x="1297778" y="4940300"/>
            <a:ext cx="9421022" cy="977900"/>
          </a:xfrm>
          <a:prstGeom prst="rect">
            <a:avLst/>
          </a:prstGeom>
          <a:noFill/>
          <a:ln w="57150">
            <a:solidFill>
              <a:srgbClr val="B500C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405522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6E7E11-D659-FD87-C9A0-CAA022B258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F8715429-FC78-E0E7-9C3C-51121B981E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236123"/>
            <a:ext cx="10801350" cy="1249363"/>
          </a:xfrm>
        </p:spPr>
        <p:txBody>
          <a:bodyPr/>
          <a:lstStyle/>
          <a:p>
            <a:r>
              <a:rPr lang="en-US" sz="4000" dirty="0">
                <a:latin typeface="DIN OT" panose="020B0504020201010104" pitchFamily="34" charset="77"/>
              </a:rPr>
              <a:t>13 Embeddings</a:t>
            </a:r>
          </a:p>
        </p:txBody>
      </p:sp>
      <p:sp>
        <p:nvSpPr>
          <p:cNvPr id="7" name="Title 15">
            <a:extLst>
              <a:ext uri="{FF2B5EF4-FFF2-40B4-BE49-F238E27FC236}">
                <a16:creationId xmlns:a16="http://schemas.microsoft.com/office/drawing/2014/main" id="{C5A40DE6-22EB-F5B6-FA1C-6D996A4F5721}"/>
              </a:ext>
            </a:extLst>
          </p:cNvPr>
          <p:cNvSpPr txBox="1">
            <a:spLocks/>
          </p:cNvSpPr>
          <p:nvPr/>
        </p:nvSpPr>
        <p:spPr>
          <a:xfrm>
            <a:off x="1042192" y="1485486"/>
            <a:ext cx="10618789" cy="863599"/>
          </a:xfrm>
          <a:prstGeom prst="rect">
            <a:avLst/>
          </a:prstGeom>
        </p:spPr>
        <p:txBody>
          <a:bodyPr vert="horz" lIns="0" tIns="0" rIns="91440" bIns="45720" rtlCol="0" anchor="ctr" anchorCtr="0">
            <a:no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400" b="1" i="0" kern="1200" spc="-150">
                <a:solidFill>
                  <a:schemeClr val="accent1"/>
                </a:solidFill>
                <a:latin typeface="+mn-lt"/>
                <a:ea typeface="Helvetica" charset="0"/>
                <a:cs typeface="Helvetica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z="2800" spc="0" dirty="0">
                <a:solidFill>
                  <a:srgbClr val="0070C0"/>
                </a:solidFill>
                <a:latin typeface="DIN OT" panose="020B0504020201010104" pitchFamily="34" charset="77"/>
              </a:rPr>
              <a:t>Representing text as numbers</a:t>
            </a:r>
            <a:endParaRPr lang="en-US" sz="2800" b="0" i="1" spc="0" dirty="0">
              <a:solidFill>
                <a:srgbClr val="0070C0"/>
              </a:solidFill>
              <a:latin typeface="DIN OT" panose="020B0504020201010104" pitchFamily="34" charset="77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E10036A-8E8B-794D-4FAF-AFBFE3A757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2192" y="3004069"/>
            <a:ext cx="2498867" cy="451358"/>
          </a:xfrm>
        </p:spPr>
        <p:txBody>
          <a:bodyPr/>
          <a:lstStyle/>
          <a:p>
            <a:pPr marL="288925" indent="0">
              <a:spcAft>
                <a:spcPts val="2400"/>
              </a:spcAft>
              <a:buNone/>
            </a:pPr>
            <a:r>
              <a:rPr lang="en-US" sz="1800" dirty="0"/>
              <a:t>One-hot encoding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4FD38C-C1E1-B651-4088-FDBF25960033}"/>
              </a:ext>
            </a:extLst>
          </p:cNvPr>
          <p:cNvSpPr txBox="1">
            <a:spLocks/>
          </p:cNvSpPr>
          <p:nvPr/>
        </p:nvSpPr>
        <p:spPr bwMode="auto">
          <a:xfrm>
            <a:off x="1042192" y="2349085"/>
            <a:ext cx="4955196" cy="4513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90000" bIns="45720" numCol="1" anchor="t" anchorCtr="0" compatLnSpc="1">
            <a:prstTxWarp prst="textNoShape">
              <a:avLst/>
            </a:prstTxWarp>
          </a:bodyPr>
          <a:lstStyle>
            <a:lvl1pPr marL="717550" indent="-428625" algn="l" rtl="0" eaLnBrk="1" fontAlgn="base" hangingPunct="1">
              <a:spcBef>
                <a:spcPct val="2000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Arial" charset="0"/>
              <a:buChar char="•"/>
              <a:tabLst/>
              <a:defRPr sz="2800" b="1" i="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Helvetica Light" charset="0"/>
                <a:cs typeface="Helvetica Light" charset="0"/>
              </a:defRPr>
            </a:lvl1pPr>
            <a:lvl2pPr marL="1035050" indent="-290513" algn="l" rtl="0" eaLnBrk="1" fontAlgn="base" hangingPunct="1">
              <a:spcBef>
                <a:spcPct val="20000"/>
              </a:spcBef>
              <a:spcAft>
                <a:spcPts val="1200"/>
              </a:spcAft>
              <a:buClr>
                <a:schemeClr val="accent1"/>
              </a:buClr>
              <a:buFont typeface="LucidaGrande" charset="0"/>
              <a:buChar char="↘︎"/>
              <a:tabLst/>
              <a:defRPr sz="1800" b="0" i="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Helvetica Light" charset="0"/>
                <a:cs typeface="Helvetica Light" charset="0"/>
              </a:defRPr>
            </a:lvl2pPr>
            <a:lvl3pPr marL="1338263" indent="-290513" algn="l" rtl="0" eaLnBrk="1" fontAlgn="base" hangingPunct="1">
              <a:spcBef>
                <a:spcPct val="20000"/>
              </a:spcBef>
              <a:spcAft>
                <a:spcPts val="1200"/>
              </a:spcAft>
              <a:buClr>
                <a:schemeClr val="accent1"/>
              </a:buClr>
              <a:buFont typeface="Wingdings" charset="2"/>
              <a:buChar char="q"/>
              <a:tabLst/>
              <a:defRPr sz="1600" b="0" i="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Helvetica Light" charset="0"/>
                <a:cs typeface="Helvetica Light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ts val="1200"/>
              </a:spcAft>
              <a:buFont typeface="Arial" pitchFamily="34" charset="0"/>
              <a:buChar char="–"/>
              <a:defRPr sz="1400" b="0" i="0" kern="12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ts val="1200"/>
              </a:spcAft>
              <a:buFont typeface="Arial" pitchFamily="34" charset="0"/>
              <a:buChar char="»"/>
              <a:defRPr sz="1400" b="0" i="0" kern="12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8925" indent="0">
              <a:spcAft>
                <a:spcPts val="2400"/>
              </a:spcAft>
              <a:buFont typeface="Arial" charset="0"/>
              <a:buNone/>
            </a:pPr>
            <a:r>
              <a:rPr lang="en-US" sz="2200" b="0" dirty="0"/>
              <a:t>Input text: “the cat sat on the mat”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F4903AC-40C4-698F-A717-DCEB7BF5152F}"/>
              </a:ext>
            </a:extLst>
          </p:cNvPr>
          <p:cNvSpPr txBox="1">
            <a:spLocks/>
          </p:cNvSpPr>
          <p:nvPr/>
        </p:nvSpPr>
        <p:spPr bwMode="auto">
          <a:xfrm>
            <a:off x="1167698" y="6089928"/>
            <a:ext cx="8218349" cy="3288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90000" bIns="45720" numCol="1" anchor="t" anchorCtr="0" compatLnSpc="1">
            <a:prstTxWarp prst="textNoShape">
              <a:avLst/>
            </a:prstTxWarp>
          </a:bodyPr>
          <a:lstStyle>
            <a:lvl1pPr marL="717550" indent="-428625" algn="l" rtl="0" eaLnBrk="1" fontAlgn="base" hangingPunct="1">
              <a:spcBef>
                <a:spcPct val="2000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Arial" charset="0"/>
              <a:buChar char="•"/>
              <a:tabLst/>
              <a:defRPr sz="2800" b="1" i="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Helvetica Light" charset="0"/>
                <a:cs typeface="Helvetica Light" charset="0"/>
              </a:defRPr>
            </a:lvl1pPr>
            <a:lvl2pPr marL="1035050" indent="-290513" algn="l" rtl="0" eaLnBrk="1" fontAlgn="base" hangingPunct="1">
              <a:spcBef>
                <a:spcPct val="20000"/>
              </a:spcBef>
              <a:spcAft>
                <a:spcPts val="1200"/>
              </a:spcAft>
              <a:buClr>
                <a:schemeClr val="accent1"/>
              </a:buClr>
              <a:buFont typeface="LucidaGrande" charset="0"/>
              <a:buChar char="↘︎"/>
              <a:tabLst/>
              <a:defRPr sz="1800" b="0" i="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Helvetica Light" charset="0"/>
                <a:cs typeface="Helvetica Light" charset="0"/>
              </a:defRPr>
            </a:lvl2pPr>
            <a:lvl3pPr marL="1338263" indent="-290513" algn="l" rtl="0" eaLnBrk="1" fontAlgn="base" hangingPunct="1">
              <a:spcBef>
                <a:spcPct val="20000"/>
              </a:spcBef>
              <a:spcAft>
                <a:spcPts val="1200"/>
              </a:spcAft>
              <a:buClr>
                <a:schemeClr val="accent1"/>
              </a:buClr>
              <a:buFont typeface="Wingdings" charset="2"/>
              <a:buChar char="q"/>
              <a:tabLst/>
              <a:defRPr sz="1600" b="0" i="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Helvetica Light" charset="0"/>
                <a:cs typeface="Helvetica Light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ts val="1200"/>
              </a:spcAft>
              <a:buFont typeface="Arial" pitchFamily="34" charset="0"/>
              <a:buChar char="–"/>
              <a:defRPr sz="1400" b="0" i="0" kern="12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ts val="1200"/>
              </a:spcAft>
              <a:buFont typeface="Arial" pitchFamily="34" charset="0"/>
              <a:buChar char="»"/>
              <a:defRPr sz="1400" b="0" i="0" kern="12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8925" indent="0">
              <a:spcAft>
                <a:spcPts val="2400"/>
              </a:spcAft>
              <a:buNone/>
            </a:pPr>
            <a:r>
              <a:rPr lang="en-US" sz="1200" b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https://</a:t>
            </a:r>
            <a:r>
              <a:rPr lang="en-US" sz="1200" b="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www.tensorflow.org</a:t>
            </a:r>
            <a:r>
              <a:rPr lang="en-US" sz="1200" b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/text/guide/</a:t>
            </a:r>
            <a:r>
              <a:rPr lang="en-US" sz="1200" b="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word_embeddings</a:t>
            </a:r>
            <a:endParaRPr lang="en-US" sz="1200" b="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BC70BD-DD36-261D-D788-5A57320765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7698" y="3455427"/>
            <a:ext cx="2603738" cy="1878106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DDFA148-977E-DB4B-4794-161C246CA7EA}"/>
              </a:ext>
            </a:extLst>
          </p:cNvPr>
          <p:cNvSpPr txBox="1">
            <a:spLocks/>
          </p:cNvSpPr>
          <p:nvPr/>
        </p:nvSpPr>
        <p:spPr bwMode="auto">
          <a:xfrm>
            <a:off x="3896942" y="3004069"/>
            <a:ext cx="2498867" cy="4513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90000" bIns="45720" numCol="1" anchor="t" anchorCtr="0" compatLnSpc="1">
            <a:prstTxWarp prst="textNoShape">
              <a:avLst/>
            </a:prstTxWarp>
          </a:bodyPr>
          <a:lstStyle>
            <a:lvl1pPr marL="717550" indent="-428625" algn="l" rtl="0" eaLnBrk="1" fontAlgn="base" hangingPunct="1">
              <a:spcBef>
                <a:spcPct val="2000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Arial" charset="0"/>
              <a:buChar char="•"/>
              <a:tabLst/>
              <a:defRPr sz="2800" b="1" i="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Helvetica Light" charset="0"/>
                <a:cs typeface="Helvetica Light" charset="0"/>
              </a:defRPr>
            </a:lvl1pPr>
            <a:lvl2pPr marL="1035050" indent="-290513" algn="l" rtl="0" eaLnBrk="1" fontAlgn="base" hangingPunct="1">
              <a:spcBef>
                <a:spcPct val="20000"/>
              </a:spcBef>
              <a:spcAft>
                <a:spcPts val="1200"/>
              </a:spcAft>
              <a:buClr>
                <a:schemeClr val="accent1"/>
              </a:buClr>
              <a:buFont typeface="LucidaGrande" charset="0"/>
              <a:buChar char="↘︎"/>
              <a:tabLst/>
              <a:defRPr sz="1800" b="0" i="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Helvetica Light" charset="0"/>
                <a:cs typeface="Helvetica Light" charset="0"/>
              </a:defRPr>
            </a:lvl2pPr>
            <a:lvl3pPr marL="1338263" indent="-290513" algn="l" rtl="0" eaLnBrk="1" fontAlgn="base" hangingPunct="1">
              <a:spcBef>
                <a:spcPct val="20000"/>
              </a:spcBef>
              <a:spcAft>
                <a:spcPts val="1200"/>
              </a:spcAft>
              <a:buClr>
                <a:schemeClr val="accent1"/>
              </a:buClr>
              <a:buFont typeface="Wingdings" charset="2"/>
              <a:buChar char="q"/>
              <a:tabLst/>
              <a:defRPr sz="1600" b="0" i="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Helvetica Light" charset="0"/>
                <a:cs typeface="Helvetica Light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ts val="1200"/>
              </a:spcAft>
              <a:buFont typeface="Arial" pitchFamily="34" charset="0"/>
              <a:buChar char="–"/>
              <a:defRPr sz="1400" b="0" i="0" kern="12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ts val="1200"/>
              </a:spcAft>
              <a:buFont typeface="Arial" pitchFamily="34" charset="0"/>
              <a:buChar char="»"/>
              <a:defRPr sz="1400" b="0" i="0" kern="12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8925" indent="0">
              <a:spcAft>
                <a:spcPts val="2400"/>
              </a:spcAft>
              <a:buFont typeface="Arial" charset="0"/>
              <a:buNone/>
            </a:pPr>
            <a:r>
              <a:rPr lang="en-US" sz="1800" dirty="0"/>
              <a:t>Integer encoding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4A60E23-F793-86F4-250E-08210B03D162}"/>
              </a:ext>
            </a:extLst>
          </p:cNvPr>
          <p:cNvSpPr txBox="1">
            <a:spLocks/>
          </p:cNvSpPr>
          <p:nvPr/>
        </p:nvSpPr>
        <p:spPr bwMode="auto">
          <a:xfrm>
            <a:off x="3896942" y="3659053"/>
            <a:ext cx="3005882" cy="15293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90000" bIns="45720" numCol="1" anchor="t" anchorCtr="0" compatLnSpc="1">
            <a:prstTxWarp prst="textNoShape">
              <a:avLst/>
            </a:prstTxWarp>
          </a:bodyPr>
          <a:lstStyle>
            <a:lvl1pPr marL="717550" indent="-428625" algn="l" rtl="0" eaLnBrk="1" fontAlgn="base" hangingPunct="1">
              <a:spcBef>
                <a:spcPct val="2000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Arial" charset="0"/>
              <a:buChar char="•"/>
              <a:tabLst/>
              <a:defRPr sz="2800" b="1" i="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Helvetica Light" charset="0"/>
                <a:cs typeface="Helvetica Light" charset="0"/>
              </a:defRPr>
            </a:lvl1pPr>
            <a:lvl2pPr marL="1035050" indent="-290513" algn="l" rtl="0" eaLnBrk="1" fontAlgn="base" hangingPunct="1">
              <a:spcBef>
                <a:spcPct val="20000"/>
              </a:spcBef>
              <a:spcAft>
                <a:spcPts val="1200"/>
              </a:spcAft>
              <a:buClr>
                <a:schemeClr val="accent1"/>
              </a:buClr>
              <a:buFont typeface="LucidaGrande" charset="0"/>
              <a:buChar char="↘︎"/>
              <a:tabLst/>
              <a:defRPr sz="1800" b="0" i="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Helvetica Light" charset="0"/>
                <a:cs typeface="Helvetica Light" charset="0"/>
              </a:defRPr>
            </a:lvl2pPr>
            <a:lvl3pPr marL="1338263" indent="-290513" algn="l" rtl="0" eaLnBrk="1" fontAlgn="base" hangingPunct="1">
              <a:spcBef>
                <a:spcPct val="20000"/>
              </a:spcBef>
              <a:spcAft>
                <a:spcPts val="1200"/>
              </a:spcAft>
              <a:buClr>
                <a:schemeClr val="accent1"/>
              </a:buClr>
              <a:buFont typeface="Wingdings" charset="2"/>
              <a:buChar char="q"/>
              <a:tabLst/>
              <a:defRPr sz="1600" b="0" i="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Helvetica Light" charset="0"/>
                <a:cs typeface="Helvetica Light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ts val="1200"/>
              </a:spcAft>
              <a:buFont typeface="Arial" pitchFamily="34" charset="0"/>
              <a:buChar char="–"/>
              <a:defRPr sz="1400" b="0" i="0" kern="12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ts val="1200"/>
              </a:spcAft>
              <a:buFont typeface="Arial" pitchFamily="34" charset="0"/>
              <a:buChar char="»"/>
              <a:defRPr sz="1400" b="0" i="0" kern="12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8925" indent="0">
              <a:spcAft>
                <a:spcPts val="0"/>
              </a:spcAft>
              <a:buFont typeface="Arial" charset="0"/>
              <a:buNone/>
            </a:pPr>
            <a:r>
              <a:rPr lang="en-US" sz="1200" b="0" dirty="0">
                <a:latin typeface="Consolas" panose="020B0609020204030204" pitchFamily="49" charset="0"/>
                <a:cs typeface="Consolas" panose="020B0609020204030204" pitchFamily="49" charset="0"/>
              </a:rPr>
              <a:t>mapping = {</a:t>
            </a:r>
          </a:p>
          <a:p>
            <a:pPr marL="288925" indent="0">
              <a:spcAft>
                <a:spcPts val="0"/>
              </a:spcAft>
              <a:buFont typeface="Arial" charset="0"/>
              <a:buNone/>
            </a:pPr>
            <a:r>
              <a:rPr lang="en-US" sz="1200" b="0" dirty="0">
                <a:latin typeface="Consolas" panose="020B0609020204030204" pitchFamily="49" charset="0"/>
                <a:cs typeface="Consolas" panose="020B0609020204030204" pitchFamily="49" charset="0"/>
              </a:rPr>
              <a:t>“cat”: 1, “mat”: 2, “on”: 3, “sat”: 4, “the”: 5</a:t>
            </a:r>
          </a:p>
          <a:p>
            <a:pPr marL="288925" indent="0">
              <a:spcAft>
                <a:spcPts val="0"/>
              </a:spcAft>
              <a:buFont typeface="Arial" charset="0"/>
              <a:buNone/>
            </a:pPr>
            <a:r>
              <a:rPr lang="en-US" sz="1200" b="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288925" indent="0">
              <a:spcAft>
                <a:spcPts val="0"/>
              </a:spcAft>
              <a:buFont typeface="Arial" charset="0"/>
              <a:buNone/>
            </a:pPr>
            <a:endParaRPr lang="en-US" sz="1200" b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288925" indent="0">
              <a:spcAft>
                <a:spcPts val="0"/>
              </a:spcAft>
              <a:buFont typeface="Arial" charset="0"/>
              <a:buNone/>
            </a:pPr>
            <a:r>
              <a:rPr lang="en-US" sz="1200" b="0" dirty="0" err="1">
                <a:latin typeface="Consolas" panose="020B0609020204030204" pitchFamily="49" charset="0"/>
                <a:cs typeface="Consolas" panose="020B0609020204030204" pitchFamily="49" charset="0"/>
              </a:rPr>
              <a:t>input_text</a:t>
            </a:r>
            <a:r>
              <a:rPr lang="en-US" sz="1200" b="0" dirty="0">
                <a:latin typeface="Consolas" panose="020B0609020204030204" pitchFamily="49" charset="0"/>
                <a:cs typeface="Consolas" panose="020B0609020204030204" pitchFamily="49" charset="0"/>
              </a:rPr>
              <a:t> = [5, 1, 4, 3, 5, 2]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7FCEE42-67F9-4FAA-D3B1-290E79F7DC6B}"/>
              </a:ext>
            </a:extLst>
          </p:cNvPr>
          <p:cNvSpPr txBox="1">
            <a:spLocks/>
          </p:cNvSpPr>
          <p:nvPr/>
        </p:nvSpPr>
        <p:spPr bwMode="auto">
          <a:xfrm>
            <a:off x="6902824" y="3004069"/>
            <a:ext cx="2498867" cy="4513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90000" bIns="45720" numCol="1" anchor="t" anchorCtr="0" compatLnSpc="1">
            <a:prstTxWarp prst="textNoShape">
              <a:avLst/>
            </a:prstTxWarp>
          </a:bodyPr>
          <a:lstStyle>
            <a:lvl1pPr marL="717550" indent="-428625" algn="l" rtl="0" eaLnBrk="1" fontAlgn="base" hangingPunct="1">
              <a:spcBef>
                <a:spcPct val="2000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Arial" charset="0"/>
              <a:buChar char="•"/>
              <a:tabLst/>
              <a:defRPr sz="2800" b="1" i="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Helvetica Light" charset="0"/>
                <a:cs typeface="Helvetica Light" charset="0"/>
              </a:defRPr>
            </a:lvl1pPr>
            <a:lvl2pPr marL="1035050" indent="-290513" algn="l" rtl="0" eaLnBrk="1" fontAlgn="base" hangingPunct="1">
              <a:spcBef>
                <a:spcPct val="20000"/>
              </a:spcBef>
              <a:spcAft>
                <a:spcPts val="1200"/>
              </a:spcAft>
              <a:buClr>
                <a:schemeClr val="accent1"/>
              </a:buClr>
              <a:buFont typeface="LucidaGrande" charset="0"/>
              <a:buChar char="↘︎"/>
              <a:tabLst/>
              <a:defRPr sz="1800" b="0" i="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Helvetica Light" charset="0"/>
                <a:cs typeface="Helvetica Light" charset="0"/>
              </a:defRPr>
            </a:lvl2pPr>
            <a:lvl3pPr marL="1338263" indent="-290513" algn="l" rtl="0" eaLnBrk="1" fontAlgn="base" hangingPunct="1">
              <a:spcBef>
                <a:spcPct val="20000"/>
              </a:spcBef>
              <a:spcAft>
                <a:spcPts val="1200"/>
              </a:spcAft>
              <a:buClr>
                <a:schemeClr val="accent1"/>
              </a:buClr>
              <a:buFont typeface="Wingdings" charset="2"/>
              <a:buChar char="q"/>
              <a:tabLst/>
              <a:defRPr sz="1600" b="0" i="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Helvetica Light" charset="0"/>
                <a:cs typeface="Helvetica Light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ts val="1200"/>
              </a:spcAft>
              <a:buFont typeface="Arial" pitchFamily="34" charset="0"/>
              <a:buChar char="–"/>
              <a:defRPr sz="1400" b="0" i="0" kern="12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ts val="1200"/>
              </a:spcAft>
              <a:buFont typeface="Arial" pitchFamily="34" charset="0"/>
              <a:buChar char="»"/>
              <a:defRPr sz="1400" b="0" i="0" kern="12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8925" indent="0">
              <a:spcAft>
                <a:spcPts val="2400"/>
              </a:spcAft>
              <a:buFont typeface="Arial" charset="0"/>
              <a:buNone/>
            </a:pPr>
            <a:r>
              <a:rPr lang="en-US" sz="1800" dirty="0"/>
              <a:t>Word embeddings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4BD4A28-2191-6676-AF13-8F809DDD6D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8330" y="3725069"/>
            <a:ext cx="2357717" cy="1390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25837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6" grpId="0"/>
      <p:bldP spid="9" grpId="0"/>
      <p:bldP spid="10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D41C9F-7CEC-CF22-E69C-20E8E3FB4A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A7680A74-AE69-EAA1-F32A-A5AE38BE18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236123"/>
            <a:ext cx="10801350" cy="1249363"/>
          </a:xfrm>
        </p:spPr>
        <p:txBody>
          <a:bodyPr/>
          <a:lstStyle/>
          <a:p>
            <a:r>
              <a:rPr lang="en-US" sz="4000" dirty="0">
                <a:latin typeface="DIN OT" panose="020B0504020201010104" pitchFamily="34" charset="77"/>
              </a:rPr>
              <a:t>13 Embeddings</a:t>
            </a:r>
          </a:p>
        </p:txBody>
      </p:sp>
      <p:sp>
        <p:nvSpPr>
          <p:cNvPr id="7" name="Title 15">
            <a:extLst>
              <a:ext uri="{FF2B5EF4-FFF2-40B4-BE49-F238E27FC236}">
                <a16:creationId xmlns:a16="http://schemas.microsoft.com/office/drawing/2014/main" id="{F86C872A-A932-A705-2B96-0F6CA19AFA01}"/>
              </a:ext>
            </a:extLst>
          </p:cNvPr>
          <p:cNvSpPr txBox="1">
            <a:spLocks/>
          </p:cNvSpPr>
          <p:nvPr/>
        </p:nvSpPr>
        <p:spPr>
          <a:xfrm>
            <a:off x="1042192" y="1197097"/>
            <a:ext cx="10618789" cy="863599"/>
          </a:xfrm>
          <a:prstGeom prst="rect">
            <a:avLst/>
          </a:prstGeom>
        </p:spPr>
        <p:txBody>
          <a:bodyPr vert="horz" lIns="0" tIns="0" rIns="91440" bIns="45720" rtlCol="0" anchor="ctr" anchorCtr="0">
            <a:no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400" b="1" i="0" kern="1200" spc="-150">
                <a:solidFill>
                  <a:schemeClr val="accent1"/>
                </a:solidFill>
                <a:latin typeface="+mn-lt"/>
                <a:ea typeface="Helvetica" charset="0"/>
                <a:cs typeface="Helvetica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z="2800" spc="0" dirty="0">
                <a:solidFill>
                  <a:srgbClr val="0070C0"/>
                </a:solidFill>
                <a:latin typeface="DIN OT" panose="020B0504020201010104" pitchFamily="34" charset="77"/>
              </a:rPr>
              <a:t>Word Embeddings</a:t>
            </a:r>
            <a:endParaRPr lang="en-US" sz="2800" b="0" i="1" spc="0" dirty="0">
              <a:solidFill>
                <a:srgbClr val="0070C0"/>
              </a:solidFill>
              <a:latin typeface="DIN OT" panose="020B0504020201010104" pitchFamily="34" charset="77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8F8B322-F64B-D6F4-2857-0E579A7E38B2}"/>
              </a:ext>
            </a:extLst>
          </p:cNvPr>
          <p:cNvCxnSpPr>
            <a:cxnSpLocks/>
          </p:cNvCxnSpPr>
          <p:nvPr/>
        </p:nvCxnSpPr>
        <p:spPr>
          <a:xfrm flipV="1">
            <a:off x="1289104" y="2060696"/>
            <a:ext cx="0" cy="366550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CF664C5-63C3-75B5-A180-D6962ECAE9FD}"/>
              </a:ext>
            </a:extLst>
          </p:cNvPr>
          <p:cNvCxnSpPr>
            <a:cxnSpLocks/>
          </p:cNvCxnSpPr>
          <p:nvPr/>
        </p:nvCxnSpPr>
        <p:spPr>
          <a:xfrm>
            <a:off x="1121956" y="5590932"/>
            <a:ext cx="386763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CB132755-7921-484E-9BE0-6FF116813FE6}"/>
              </a:ext>
            </a:extLst>
          </p:cNvPr>
          <p:cNvSpPr/>
          <p:nvPr/>
        </p:nvSpPr>
        <p:spPr>
          <a:xfrm>
            <a:off x="2404334" y="2847219"/>
            <a:ext cx="125506" cy="125506"/>
          </a:xfrm>
          <a:prstGeom prst="ellipse">
            <a:avLst/>
          </a:prstGeom>
          <a:solidFill>
            <a:srgbClr val="B500C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1C3987F0-EEF8-C6E5-882D-CD612180F2AE}"/>
              </a:ext>
            </a:extLst>
          </p:cNvPr>
          <p:cNvSpPr txBox="1">
            <a:spLocks/>
          </p:cNvSpPr>
          <p:nvPr/>
        </p:nvSpPr>
        <p:spPr bwMode="auto">
          <a:xfrm>
            <a:off x="2089685" y="2456886"/>
            <a:ext cx="1025147" cy="3857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90000" bIns="45720" numCol="1" anchor="t" anchorCtr="0" compatLnSpc="1">
            <a:prstTxWarp prst="textNoShape">
              <a:avLst/>
            </a:prstTxWarp>
          </a:bodyPr>
          <a:lstStyle>
            <a:lvl1pPr marL="717550" indent="-428625" algn="l" rtl="0" eaLnBrk="1" fontAlgn="base" hangingPunct="1">
              <a:spcBef>
                <a:spcPct val="2000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Arial" charset="0"/>
              <a:buChar char="•"/>
              <a:tabLst/>
              <a:defRPr sz="2800" b="1" i="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Helvetica Light" charset="0"/>
                <a:cs typeface="Helvetica Light" charset="0"/>
              </a:defRPr>
            </a:lvl1pPr>
            <a:lvl2pPr marL="1035050" indent="-290513" algn="l" rtl="0" eaLnBrk="1" fontAlgn="base" hangingPunct="1">
              <a:spcBef>
                <a:spcPct val="20000"/>
              </a:spcBef>
              <a:spcAft>
                <a:spcPts val="1200"/>
              </a:spcAft>
              <a:buClr>
                <a:schemeClr val="accent1"/>
              </a:buClr>
              <a:buFont typeface="LucidaGrande" charset="0"/>
              <a:buChar char="↘︎"/>
              <a:tabLst/>
              <a:defRPr sz="1800" b="0" i="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Helvetica Light" charset="0"/>
                <a:cs typeface="Helvetica Light" charset="0"/>
              </a:defRPr>
            </a:lvl2pPr>
            <a:lvl3pPr marL="1338263" indent="-290513" algn="l" rtl="0" eaLnBrk="1" fontAlgn="base" hangingPunct="1">
              <a:spcBef>
                <a:spcPct val="20000"/>
              </a:spcBef>
              <a:spcAft>
                <a:spcPts val="1200"/>
              </a:spcAft>
              <a:buClr>
                <a:schemeClr val="accent1"/>
              </a:buClr>
              <a:buFont typeface="Wingdings" charset="2"/>
              <a:buChar char="q"/>
              <a:tabLst/>
              <a:defRPr sz="1600" b="0" i="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Helvetica Light" charset="0"/>
                <a:cs typeface="Helvetica Light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ts val="1200"/>
              </a:spcAft>
              <a:buFont typeface="Arial" pitchFamily="34" charset="0"/>
              <a:buChar char="–"/>
              <a:defRPr sz="1400" b="0" i="0" kern="12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ts val="1200"/>
              </a:spcAft>
              <a:buFont typeface="Arial" pitchFamily="34" charset="0"/>
              <a:buChar char="»"/>
              <a:defRPr sz="1400" b="0" i="0" kern="12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8925" indent="0">
              <a:spcAft>
                <a:spcPts val="2400"/>
              </a:spcAft>
              <a:buFont typeface="Arial" charset="0"/>
              <a:buNone/>
            </a:pPr>
            <a:r>
              <a:rPr lang="en-US" sz="1600" dirty="0"/>
              <a:t>King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D088F6CA-237A-F7FC-23E7-43183771123E}"/>
              </a:ext>
            </a:extLst>
          </p:cNvPr>
          <p:cNvSpPr/>
          <p:nvPr/>
        </p:nvSpPr>
        <p:spPr>
          <a:xfrm>
            <a:off x="2026932" y="4447440"/>
            <a:ext cx="125506" cy="125506"/>
          </a:xfrm>
          <a:prstGeom prst="ellipse">
            <a:avLst/>
          </a:prstGeom>
          <a:solidFill>
            <a:srgbClr val="00A5D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24E753C9-ED62-DDB3-47D0-535B8B3DC974}"/>
              </a:ext>
            </a:extLst>
          </p:cNvPr>
          <p:cNvSpPr txBox="1">
            <a:spLocks/>
          </p:cNvSpPr>
          <p:nvPr/>
        </p:nvSpPr>
        <p:spPr bwMode="auto">
          <a:xfrm>
            <a:off x="1722935" y="4070363"/>
            <a:ext cx="1025147" cy="3857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90000" bIns="45720" numCol="1" anchor="t" anchorCtr="0" compatLnSpc="1">
            <a:prstTxWarp prst="textNoShape">
              <a:avLst/>
            </a:prstTxWarp>
          </a:bodyPr>
          <a:lstStyle>
            <a:lvl1pPr marL="717550" indent="-428625" algn="l" rtl="0" eaLnBrk="1" fontAlgn="base" hangingPunct="1">
              <a:spcBef>
                <a:spcPct val="2000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Arial" charset="0"/>
              <a:buChar char="•"/>
              <a:tabLst/>
              <a:defRPr sz="2800" b="1" i="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Helvetica Light" charset="0"/>
                <a:cs typeface="Helvetica Light" charset="0"/>
              </a:defRPr>
            </a:lvl1pPr>
            <a:lvl2pPr marL="1035050" indent="-290513" algn="l" rtl="0" eaLnBrk="1" fontAlgn="base" hangingPunct="1">
              <a:spcBef>
                <a:spcPct val="20000"/>
              </a:spcBef>
              <a:spcAft>
                <a:spcPts val="1200"/>
              </a:spcAft>
              <a:buClr>
                <a:schemeClr val="accent1"/>
              </a:buClr>
              <a:buFont typeface="LucidaGrande" charset="0"/>
              <a:buChar char="↘︎"/>
              <a:tabLst/>
              <a:defRPr sz="1800" b="0" i="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Helvetica Light" charset="0"/>
                <a:cs typeface="Helvetica Light" charset="0"/>
              </a:defRPr>
            </a:lvl2pPr>
            <a:lvl3pPr marL="1338263" indent="-290513" algn="l" rtl="0" eaLnBrk="1" fontAlgn="base" hangingPunct="1">
              <a:spcBef>
                <a:spcPct val="20000"/>
              </a:spcBef>
              <a:spcAft>
                <a:spcPts val="1200"/>
              </a:spcAft>
              <a:buClr>
                <a:schemeClr val="accent1"/>
              </a:buClr>
              <a:buFont typeface="Wingdings" charset="2"/>
              <a:buChar char="q"/>
              <a:tabLst/>
              <a:defRPr sz="1600" b="0" i="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Helvetica Light" charset="0"/>
                <a:cs typeface="Helvetica Light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ts val="1200"/>
              </a:spcAft>
              <a:buFont typeface="Arial" pitchFamily="34" charset="0"/>
              <a:buChar char="–"/>
              <a:defRPr sz="1400" b="0" i="0" kern="12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ts val="1200"/>
              </a:spcAft>
              <a:buFont typeface="Arial" pitchFamily="34" charset="0"/>
              <a:buChar char="»"/>
              <a:defRPr sz="1400" b="0" i="0" kern="12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8925" indent="0">
              <a:spcAft>
                <a:spcPts val="2400"/>
              </a:spcAft>
              <a:buFont typeface="Arial" charset="0"/>
              <a:buNone/>
            </a:pPr>
            <a:r>
              <a:rPr lang="en-US" sz="1600" dirty="0"/>
              <a:t>Man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8F80EB1-BB70-6670-A985-9B7724D5A106}"/>
              </a:ext>
            </a:extLst>
          </p:cNvPr>
          <p:cNvCxnSpPr>
            <a:cxnSpLocks/>
            <a:endCxn id="22" idx="3"/>
          </p:cNvCxnSpPr>
          <p:nvPr/>
        </p:nvCxnSpPr>
        <p:spPr>
          <a:xfrm flipV="1">
            <a:off x="1289104" y="4554566"/>
            <a:ext cx="756208" cy="1036366"/>
          </a:xfrm>
          <a:prstGeom prst="straightConnector1">
            <a:avLst/>
          </a:prstGeom>
          <a:ln w="28575">
            <a:solidFill>
              <a:srgbClr val="00A5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42174CA-BEB9-236B-987D-CA9AF6A26435}"/>
              </a:ext>
            </a:extLst>
          </p:cNvPr>
          <p:cNvCxnSpPr>
            <a:cxnSpLocks/>
            <a:endCxn id="19" idx="3"/>
          </p:cNvCxnSpPr>
          <p:nvPr/>
        </p:nvCxnSpPr>
        <p:spPr>
          <a:xfrm flipV="1">
            <a:off x="1289104" y="2954345"/>
            <a:ext cx="1133610" cy="2636586"/>
          </a:xfrm>
          <a:prstGeom prst="straightConnector1">
            <a:avLst/>
          </a:prstGeom>
          <a:ln w="28575">
            <a:solidFill>
              <a:srgbClr val="B500C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6C884014-4465-3D38-2FC3-7CC337B27B73}"/>
              </a:ext>
            </a:extLst>
          </p:cNvPr>
          <p:cNvSpPr/>
          <p:nvPr/>
        </p:nvSpPr>
        <p:spPr>
          <a:xfrm>
            <a:off x="4279093" y="2414525"/>
            <a:ext cx="125506" cy="125506"/>
          </a:xfrm>
          <a:prstGeom prst="ellipse">
            <a:avLst/>
          </a:prstGeom>
          <a:solidFill>
            <a:srgbClr val="E7D0E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AD202280-8B2C-CE91-1987-88C66AD1E8A4}"/>
              </a:ext>
            </a:extLst>
          </p:cNvPr>
          <p:cNvSpPr/>
          <p:nvPr/>
        </p:nvSpPr>
        <p:spPr>
          <a:xfrm>
            <a:off x="3901691" y="4014746"/>
            <a:ext cx="125506" cy="125506"/>
          </a:xfrm>
          <a:prstGeom prst="ellipse">
            <a:avLst/>
          </a:prstGeom>
          <a:solidFill>
            <a:srgbClr val="FFD3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1AE478D3-52E5-4040-FA62-29A1D4B1A2AA}"/>
              </a:ext>
            </a:extLst>
          </p:cNvPr>
          <p:cNvSpPr txBox="1">
            <a:spLocks/>
          </p:cNvSpPr>
          <p:nvPr/>
        </p:nvSpPr>
        <p:spPr bwMode="auto">
          <a:xfrm>
            <a:off x="3964444" y="2060696"/>
            <a:ext cx="1025147" cy="3857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90000" bIns="45720" numCol="1" anchor="t" anchorCtr="0" compatLnSpc="1">
            <a:prstTxWarp prst="textNoShape">
              <a:avLst/>
            </a:prstTxWarp>
          </a:bodyPr>
          <a:lstStyle>
            <a:lvl1pPr marL="717550" indent="-428625" algn="l" rtl="0" eaLnBrk="1" fontAlgn="base" hangingPunct="1">
              <a:spcBef>
                <a:spcPct val="2000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Arial" charset="0"/>
              <a:buChar char="•"/>
              <a:tabLst/>
              <a:defRPr sz="2800" b="1" i="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Helvetica Light" charset="0"/>
                <a:cs typeface="Helvetica Light" charset="0"/>
              </a:defRPr>
            </a:lvl1pPr>
            <a:lvl2pPr marL="1035050" indent="-290513" algn="l" rtl="0" eaLnBrk="1" fontAlgn="base" hangingPunct="1">
              <a:spcBef>
                <a:spcPct val="20000"/>
              </a:spcBef>
              <a:spcAft>
                <a:spcPts val="1200"/>
              </a:spcAft>
              <a:buClr>
                <a:schemeClr val="accent1"/>
              </a:buClr>
              <a:buFont typeface="LucidaGrande" charset="0"/>
              <a:buChar char="↘︎"/>
              <a:tabLst/>
              <a:defRPr sz="1800" b="0" i="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Helvetica Light" charset="0"/>
                <a:cs typeface="Helvetica Light" charset="0"/>
              </a:defRPr>
            </a:lvl2pPr>
            <a:lvl3pPr marL="1338263" indent="-290513" algn="l" rtl="0" eaLnBrk="1" fontAlgn="base" hangingPunct="1">
              <a:spcBef>
                <a:spcPct val="20000"/>
              </a:spcBef>
              <a:spcAft>
                <a:spcPts val="1200"/>
              </a:spcAft>
              <a:buClr>
                <a:schemeClr val="accent1"/>
              </a:buClr>
              <a:buFont typeface="Wingdings" charset="2"/>
              <a:buChar char="q"/>
              <a:tabLst/>
              <a:defRPr sz="1600" b="0" i="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Helvetica Light" charset="0"/>
                <a:cs typeface="Helvetica Light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ts val="1200"/>
              </a:spcAft>
              <a:buFont typeface="Arial" pitchFamily="34" charset="0"/>
              <a:buChar char="–"/>
              <a:defRPr sz="1400" b="0" i="0" kern="12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ts val="1200"/>
              </a:spcAft>
              <a:buFont typeface="Arial" pitchFamily="34" charset="0"/>
              <a:buChar char="»"/>
              <a:defRPr sz="1400" b="0" i="0" kern="12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8925" indent="0">
              <a:spcAft>
                <a:spcPts val="2400"/>
              </a:spcAft>
              <a:buFont typeface="Arial" charset="0"/>
              <a:buNone/>
            </a:pPr>
            <a:r>
              <a:rPr lang="en-US" sz="1600" dirty="0"/>
              <a:t>Queen</a:t>
            </a: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068C8CCB-79E5-D7CB-1EF2-825902D573B7}"/>
              </a:ext>
            </a:extLst>
          </p:cNvPr>
          <p:cNvSpPr txBox="1">
            <a:spLocks/>
          </p:cNvSpPr>
          <p:nvPr/>
        </p:nvSpPr>
        <p:spPr bwMode="auto">
          <a:xfrm>
            <a:off x="3576155" y="3657990"/>
            <a:ext cx="1337751" cy="3857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90000" bIns="45720" numCol="1" anchor="t" anchorCtr="0" compatLnSpc="1">
            <a:prstTxWarp prst="textNoShape">
              <a:avLst/>
            </a:prstTxWarp>
          </a:bodyPr>
          <a:lstStyle>
            <a:lvl1pPr marL="717550" indent="-428625" algn="l" rtl="0" eaLnBrk="1" fontAlgn="base" hangingPunct="1">
              <a:spcBef>
                <a:spcPct val="2000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Arial" charset="0"/>
              <a:buChar char="•"/>
              <a:tabLst/>
              <a:defRPr sz="2800" b="1" i="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Helvetica Light" charset="0"/>
                <a:cs typeface="Helvetica Light" charset="0"/>
              </a:defRPr>
            </a:lvl1pPr>
            <a:lvl2pPr marL="1035050" indent="-290513" algn="l" rtl="0" eaLnBrk="1" fontAlgn="base" hangingPunct="1">
              <a:spcBef>
                <a:spcPct val="20000"/>
              </a:spcBef>
              <a:spcAft>
                <a:spcPts val="1200"/>
              </a:spcAft>
              <a:buClr>
                <a:schemeClr val="accent1"/>
              </a:buClr>
              <a:buFont typeface="LucidaGrande" charset="0"/>
              <a:buChar char="↘︎"/>
              <a:tabLst/>
              <a:defRPr sz="1800" b="0" i="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Helvetica Light" charset="0"/>
                <a:cs typeface="Helvetica Light" charset="0"/>
              </a:defRPr>
            </a:lvl2pPr>
            <a:lvl3pPr marL="1338263" indent="-290513" algn="l" rtl="0" eaLnBrk="1" fontAlgn="base" hangingPunct="1">
              <a:spcBef>
                <a:spcPct val="20000"/>
              </a:spcBef>
              <a:spcAft>
                <a:spcPts val="1200"/>
              </a:spcAft>
              <a:buClr>
                <a:schemeClr val="accent1"/>
              </a:buClr>
              <a:buFont typeface="Wingdings" charset="2"/>
              <a:buChar char="q"/>
              <a:tabLst/>
              <a:defRPr sz="1600" b="0" i="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Helvetica Light" charset="0"/>
                <a:cs typeface="Helvetica Light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ts val="1200"/>
              </a:spcAft>
              <a:buFont typeface="Arial" pitchFamily="34" charset="0"/>
              <a:buChar char="–"/>
              <a:defRPr sz="1400" b="0" i="0" kern="12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ts val="1200"/>
              </a:spcAft>
              <a:buFont typeface="Arial" pitchFamily="34" charset="0"/>
              <a:buChar char="»"/>
              <a:defRPr sz="1400" b="0" i="0" kern="12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8925" indent="0">
              <a:spcAft>
                <a:spcPts val="2400"/>
              </a:spcAft>
              <a:buFont typeface="Arial" charset="0"/>
              <a:buNone/>
            </a:pPr>
            <a:r>
              <a:rPr lang="en-US" sz="1600" dirty="0"/>
              <a:t>Woman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641E0E6-0290-E64F-42E7-74D9CF50D8F5}"/>
              </a:ext>
            </a:extLst>
          </p:cNvPr>
          <p:cNvCxnSpPr>
            <a:cxnSpLocks/>
            <a:endCxn id="31" idx="3"/>
          </p:cNvCxnSpPr>
          <p:nvPr/>
        </p:nvCxnSpPr>
        <p:spPr>
          <a:xfrm flipV="1">
            <a:off x="1289103" y="4121872"/>
            <a:ext cx="2630968" cy="1469059"/>
          </a:xfrm>
          <a:prstGeom prst="straightConnector1">
            <a:avLst/>
          </a:prstGeom>
          <a:ln w="28575">
            <a:solidFill>
              <a:srgbClr val="FFD3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7425C29A-7C49-2D8A-2A7F-30402BB9E1B1}"/>
              </a:ext>
            </a:extLst>
          </p:cNvPr>
          <p:cNvCxnSpPr>
            <a:cxnSpLocks/>
            <a:endCxn id="30" idx="3"/>
          </p:cNvCxnSpPr>
          <p:nvPr/>
        </p:nvCxnSpPr>
        <p:spPr>
          <a:xfrm flipV="1">
            <a:off x="1283806" y="2521651"/>
            <a:ext cx="3013667" cy="3071593"/>
          </a:xfrm>
          <a:prstGeom prst="straightConnector1">
            <a:avLst/>
          </a:prstGeom>
          <a:ln w="28575">
            <a:solidFill>
              <a:srgbClr val="E7D0E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Content Placeholder 2">
            <a:extLst>
              <a:ext uri="{FF2B5EF4-FFF2-40B4-BE49-F238E27FC236}">
                <a16:creationId xmlns:a16="http://schemas.microsoft.com/office/drawing/2014/main" id="{6155FCB6-797B-761D-6574-3F5C21720E4E}"/>
              </a:ext>
            </a:extLst>
          </p:cNvPr>
          <p:cNvSpPr txBox="1">
            <a:spLocks/>
          </p:cNvSpPr>
          <p:nvPr/>
        </p:nvSpPr>
        <p:spPr bwMode="auto">
          <a:xfrm>
            <a:off x="1167698" y="6089928"/>
            <a:ext cx="8218349" cy="3288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90000" bIns="45720" numCol="1" anchor="t" anchorCtr="0" compatLnSpc="1">
            <a:prstTxWarp prst="textNoShape">
              <a:avLst/>
            </a:prstTxWarp>
          </a:bodyPr>
          <a:lstStyle>
            <a:lvl1pPr marL="717550" indent="-428625" algn="l" rtl="0" eaLnBrk="1" fontAlgn="base" hangingPunct="1">
              <a:spcBef>
                <a:spcPct val="2000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Arial" charset="0"/>
              <a:buChar char="•"/>
              <a:tabLst/>
              <a:defRPr sz="2800" b="1" i="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Helvetica Light" charset="0"/>
                <a:cs typeface="Helvetica Light" charset="0"/>
              </a:defRPr>
            </a:lvl1pPr>
            <a:lvl2pPr marL="1035050" indent="-290513" algn="l" rtl="0" eaLnBrk="1" fontAlgn="base" hangingPunct="1">
              <a:spcBef>
                <a:spcPct val="20000"/>
              </a:spcBef>
              <a:spcAft>
                <a:spcPts val="1200"/>
              </a:spcAft>
              <a:buClr>
                <a:schemeClr val="accent1"/>
              </a:buClr>
              <a:buFont typeface="LucidaGrande" charset="0"/>
              <a:buChar char="↘︎"/>
              <a:tabLst/>
              <a:defRPr sz="1800" b="0" i="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Helvetica Light" charset="0"/>
                <a:cs typeface="Helvetica Light" charset="0"/>
              </a:defRPr>
            </a:lvl2pPr>
            <a:lvl3pPr marL="1338263" indent="-290513" algn="l" rtl="0" eaLnBrk="1" fontAlgn="base" hangingPunct="1">
              <a:spcBef>
                <a:spcPct val="20000"/>
              </a:spcBef>
              <a:spcAft>
                <a:spcPts val="1200"/>
              </a:spcAft>
              <a:buClr>
                <a:schemeClr val="accent1"/>
              </a:buClr>
              <a:buFont typeface="Wingdings" charset="2"/>
              <a:buChar char="q"/>
              <a:tabLst/>
              <a:defRPr sz="1600" b="0" i="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Helvetica Light" charset="0"/>
                <a:cs typeface="Helvetica Light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ts val="1200"/>
              </a:spcAft>
              <a:buFont typeface="Arial" pitchFamily="34" charset="0"/>
              <a:buChar char="–"/>
              <a:defRPr sz="1400" b="0" i="0" kern="12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ts val="1200"/>
              </a:spcAft>
              <a:buFont typeface="Arial" pitchFamily="34" charset="0"/>
              <a:buChar char="»"/>
              <a:defRPr sz="1400" b="0" i="0" kern="12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8925" indent="0">
              <a:spcAft>
                <a:spcPts val="2400"/>
              </a:spcAft>
              <a:buNone/>
            </a:pPr>
            <a:r>
              <a:rPr lang="en-US" sz="1200" b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Natural Language Processing in Action by Lane et al. </a:t>
            </a:r>
          </a:p>
        </p:txBody>
      </p:sp>
      <p:sp>
        <p:nvSpPr>
          <p:cNvPr id="42" name="Content Placeholder 2">
            <a:extLst>
              <a:ext uri="{FF2B5EF4-FFF2-40B4-BE49-F238E27FC236}">
                <a16:creationId xmlns:a16="http://schemas.microsoft.com/office/drawing/2014/main" id="{FDFA327C-45C5-C060-EAC0-EDD9BB81CD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7163" y="1951601"/>
            <a:ext cx="2498867" cy="451358"/>
          </a:xfrm>
        </p:spPr>
        <p:txBody>
          <a:bodyPr/>
          <a:lstStyle/>
          <a:p>
            <a:pPr marL="288925" indent="0">
              <a:spcAft>
                <a:spcPts val="2400"/>
              </a:spcAft>
              <a:buNone/>
            </a:pPr>
            <a:r>
              <a:rPr lang="en-US" sz="1800" dirty="0"/>
              <a:t>Skip-Gram</a:t>
            </a:r>
          </a:p>
        </p:txBody>
      </p:sp>
      <p:pic>
        <p:nvPicPr>
          <p:cNvPr id="44" name="Picture 43" descr="A diagram of words and arrows&#10;&#10;Description automatically generated">
            <a:extLst>
              <a:ext uri="{FF2B5EF4-FFF2-40B4-BE49-F238E27FC236}">
                <a16:creationId xmlns:a16="http://schemas.microsoft.com/office/drawing/2014/main" id="{27AEE637-1630-E429-B9AC-FFAEE6C942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1533" y="2473308"/>
            <a:ext cx="3423298" cy="1346333"/>
          </a:xfrm>
          <a:prstGeom prst="rect">
            <a:avLst/>
          </a:prstGeom>
        </p:spPr>
      </p:pic>
      <p:sp>
        <p:nvSpPr>
          <p:cNvPr id="45" name="Content Placeholder 2">
            <a:extLst>
              <a:ext uri="{FF2B5EF4-FFF2-40B4-BE49-F238E27FC236}">
                <a16:creationId xmlns:a16="http://schemas.microsoft.com/office/drawing/2014/main" id="{131BD19A-8B55-EEF3-25AF-7A503A1565E9}"/>
              </a:ext>
            </a:extLst>
          </p:cNvPr>
          <p:cNvSpPr txBox="1">
            <a:spLocks/>
          </p:cNvSpPr>
          <p:nvPr/>
        </p:nvSpPr>
        <p:spPr bwMode="auto">
          <a:xfrm>
            <a:off x="6524407" y="3952617"/>
            <a:ext cx="2498867" cy="4513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90000" bIns="45720" numCol="1" anchor="t" anchorCtr="0" compatLnSpc="1">
            <a:prstTxWarp prst="textNoShape">
              <a:avLst/>
            </a:prstTxWarp>
          </a:bodyPr>
          <a:lstStyle>
            <a:lvl1pPr marL="717550" indent="-428625" algn="l" rtl="0" eaLnBrk="1" fontAlgn="base" hangingPunct="1">
              <a:spcBef>
                <a:spcPct val="2000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Arial" charset="0"/>
              <a:buChar char="•"/>
              <a:tabLst/>
              <a:defRPr sz="2800" b="1" i="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Helvetica Light" charset="0"/>
                <a:cs typeface="Helvetica Light" charset="0"/>
              </a:defRPr>
            </a:lvl1pPr>
            <a:lvl2pPr marL="1035050" indent="-290513" algn="l" rtl="0" eaLnBrk="1" fontAlgn="base" hangingPunct="1">
              <a:spcBef>
                <a:spcPct val="20000"/>
              </a:spcBef>
              <a:spcAft>
                <a:spcPts val="1200"/>
              </a:spcAft>
              <a:buClr>
                <a:schemeClr val="accent1"/>
              </a:buClr>
              <a:buFont typeface="LucidaGrande" charset="0"/>
              <a:buChar char="↘︎"/>
              <a:tabLst/>
              <a:defRPr sz="1800" b="0" i="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Helvetica Light" charset="0"/>
                <a:cs typeface="Helvetica Light" charset="0"/>
              </a:defRPr>
            </a:lvl2pPr>
            <a:lvl3pPr marL="1338263" indent="-290513" algn="l" rtl="0" eaLnBrk="1" fontAlgn="base" hangingPunct="1">
              <a:spcBef>
                <a:spcPct val="20000"/>
              </a:spcBef>
              <a:spcAft>
                <a:spcPts val="1200"/>
              </a:spcAft>
              <a:buClr>
                <a:schemeClr val="accent1"/>
              </a:buClr>
              <a:buFont typeface="Wingdings" charset="2"/>
              <a:buChar char="q"/>
              <a:tabLst/>
              <a:defRPr sz="1600" b="0" i="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Helvetica Light" charset="0"/>
                <a:cs typeface="Helvetica Light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ts val="1200"/>
              </a:spcAft>
              <a:buFont typeface="Arial" pitchFamily="34" charset="0"/>
              <a:buChar char="–"/>
              <a:defRPr sz="1400" b="0" i="0" kern="12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ts val="1200"/>
              </a:spcAft>
              <a:buFont typeface="Arial" pitchFamily="34" charset="0"/>
              <a:buChar char="»"/>
              <a:defRPr sz="1400" b="0" i="0" kern="12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8925" indent="0">
              <a:spcAft>
                <a:spcPts val="2400"/>
              </a:spcAft>
              <a:buFont typeface="Arial" charset="0"/>
              <a:buNone/>
            </a:pPr>
            <a:r>
              <a:rPr lang="en-US" sz="1800" dirty="0"/>
              <a:t>CBOW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2CB6BA85-592B-7A15-6B23-01117F0F54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8017" y="4353699"/>
            <a:ext cx="3154948" cy="1346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40433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1" grpId="0"/>
      <p:bldP spid="22" grpId="0" animBg="1"/>
      <p:bldP spid="23" grpId="0"/>
      <p:bldP spid="30" grpId="0" animBg="1"/>
      <p:bldP spid="31" grpId="0" animBg="1"/>
      <p:bldP spid="32" grpId="0"/>
      <p:bldP spid="33" grpId="0"/>
      <p:bldP spid="42" grpId="0" build="p"/>
      <p:bldP spid="45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D0A7A4-06CA-F743-52AB-353FE79107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9C307211-DC44-E35D-302E-02015DC8A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236123"/>
            <a:ext cx="10801350" cy="1249363"/>
          </a:xfrm>
        </p:spPr>
        <p:txBody>
          <a:bodyPr/>
          <a:lstStyle/>
          <a:p>
            <a:r>
              <a:rPr lang="en-US" sz="4000" dirty="0">
                <a:latin typeface="DIN OT" panose="020B0504020201010104" pitchFamily="34" charset="77"/>
              </a:rPr>
              <a:t>13 Embeddings</a:t>
            </a:r>
          </a:p>
        </p:txBody>
      </p:sp>
      <p:sp>
        <p:nvSpPr>
          <p:cNvPr id="7" name="Title 15">
            <a:extLst>
              <a:ext uri="{FF2B5EF4-FFF2-40B4-BE49-F238E27FC236}">
                <a16:creationId xmlns:a16="http://schemas.microsoft.com/office/drawing/2014/main" id="{F9377ABB-C5EB-8933-A17C-D5DFC1B966F2}"/>
              </a:ext>
            </a:extLst>
          </p:cNvPr>
          <p:cNvSpPr txBox="1">
            <a:spLocks/>
          </p:cNvSpPr>
          <p:nvPr/>
        </p:nvSpPr>
        <p:spPr>
          <a:xfrm>
            <a:off x="1042192" y="1197097"/>
            <a:ext cx="10618789" cy="863599"/>
          </a:xfrm>
          <a:prstGeom prst="rect">
            <a:avLst/>
          </a:prstGeom>
        </p:spPr>
        <p:txBody>
          <a:bodyPr vert="horz" lIns="0" tIns="0" rIns="91440" bIns="45720" rtlCol="0" anchor="ctr" anchorCtr="0">
            <a:no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400" b="1" i="0" kern="1200" spc="-150">
                <a:solidFill>
                  <a:schemeClr val="accent1"/>
                </a:solidFill>
                <a:latin typeface="+mn-lt"/>
                <a:ea typeface="Helvetica" charset="0"/>
                <a:cs typeface="Helvetica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z="2800" spc="0" dirty="0">
                <a:solidFill>
                  <a:srgbClr val="0070C0"/>
                </a:solidFill>
                <a:latin typeface="DIN OT" panose="020B0504020201010104" pitchFamily="34" charset="77"/>
              </a:rPr>
              <a:t>Word Embeddings</a:t>
            </a:r>
            <a:endParaRPr lang="en-US" sz="2800" b="0" i="1" spc="0" dirty="0">
              <a:solidFill>
                <a:srgbClr val="0070C0"/>
              </a:solidFill>
              <a:latin typeface="DIN OT" panose="020B0504020201010104" pitchFamily="34" charset="77"/>
            </a:endParaRPr>
          </a:p>
        </p:txBody>
      </p:sp>
      <p:sp>
        <p:nvSpPr>
          <p:cNvPr id="41" name="Content Placeholder 2">
            <a:extLst>
              <a:ext uri="{FF2B5EF4-FFF2-40B4-BE49-F238E27FC236}">
                <a16:creationId xmlns:a16="http://schemas.microsoft.com/office/drawing/2014/main" id="{16C0CA32-180E-DCF7-53E4-0EA58176DF68}"/>
              </a:ext>
            </a:extLst>
          </p:cNvPr>
          <p:cNvSpPr txBox="1">
            <a:spLocks/>
          </p:cNvSpPr>
          <p:nvPr/>
        </p:nvSpPr>
        <p:spPr bwMode="auto">
          <a:xfrm>
            <a:off x="1167698" y="6089928"/>
            <a:ext cx="8218349" cy="3288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90000" bIns="45720" numCol="1" anchor="t" anchorCtr="0" compatLnSpc="1">
            <a:prstTxWarp prst="textNoShape">
              <a:avLst/>
            </a:prstTxWarp>
          </a:bodyPr>
          <a:lstStyle>
            <a:lvl1pPr marL="717550" indent="-428625" algn="l" rtl="0" eaLnBrk="1" fontAlgn="base" hangingPunct="1">
              <a:spcBef>
                <a:spcPct val="2000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Arial" charset="0"/>
              <a:buChar char="•"/>
              <a:tabLst/>
              <a:defRPr sz="2800" b="1" i="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Helvetica Light" charset="0"/>
                <a:cs typeface="Helvetica Light" charset="0"/>
              </a:defRPr>
            </a:lvl1pPr>
            <a:lvl2pPr marL="1035050" indent="-290513" algn="l" rtl="0" eaLnBrk="1" fontAlgn="base" hangingPunct="1">
              <a:spcBef>
                <a:spcPct val="20000"/>
              </a:spcBef>
              <a:spcAft>
                <a:spcPts val="1200"/>
              </a:spcAft>
              <a:buClr>
                <a:schemeClr val="accent1"/>
              </a:buClr>
              <a:buFont typeface="LucidaGrande" charset="0"/>
              <a:buChar char="↘︎"/>
              <a:tabLst/>
              <a:defRPr sz="1800" b="0" i="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Helvetica Light" charset="0"/>
                <a:cs typeface="Helvetica Light" charset="0"/>
              </a:defRPr>
            </a:lvl2pPr>
            <a:lvl3pPr marL="1338263" indent="-290513" algn="l" rtl="0" eaLnBrk="1" fontAlgn="base" hangingPunct="1">
              <a:spcBef>
                <a:spcPct val="20000"/>
              </a:spcBef>
              <a:spcAft>
                <a:spcPts val="1200"/>
              </a:spcAft>
              <a:buClr>
                <a:schemeClr val="accent1"/>
              </a:buClr>
              <a:buFont typeface="Wingdings" charset="2"/>
              <a:buChar char="q"/>
              <a:tabLst/>
              <a:defRPr sz="1600" b="0" i="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Helvetica Light" charset="0"/>
                <a:cs typeface="Helvetica Light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ts val="1200"/>
              </a:spcAft>
              <a:buFont typeface="Arial" pitchFamily="34" charset="0"/>
              <a:buChar char="–"/>
              <a:defRPr sz="1400" b="0" i="0" kern="12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ts val="1200"/>
              </a:spcAft>
              <a:buFont typeface="Arial" pitchFamily="34" charset="0"/>
              <a:buChar char="»"/>
              <a:defRPr sz="1400" b="0" i="0" kern="12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8925" indent="0">
              <a:spcAft>
                <a:spcPts val="2400"/>
              </a:spcAft>
              <a:buNone/>
            </a:pPr>
            <a:r>
              <a:rPr lang="en-US" sz="1200" b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Natural Language Processing in Action by Lane et al. </a:t>
            </a:r>
          </a:p>
        </p:txBody>
      </p:sp>
      <p:pic>
        <p:nvPicPr>
          <p:cNvPr id="5" name="Picture 4" descr="A diagram of a network&#10;&#10;Description automatically generated">
            <a:extLst>
              <a:ext uri="{FF2B5EF4-FFF2-40B4-BE49-F238E27FC236}">
                <a16:creationId xmlns:a16="http://schemas.microsoft.com/office/drawing/2014/main" id="{43A1DE92-F1B6-C243-9B11-5E2005BC22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2972" y="2282703"/>
            <a:ext cx="6527800" cy="337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01940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">
            <a:extLst>
              <a:ext uri="{FF2B5EF4-FFF2-40B4-BE49-F238E27FC236}">
                <a16:creationId xmlns:a16="http://schemas.microsoft.com/office/drawing/2014/main" id="{25CA3396-75ED-5202-A5A1-523D68DE5056}"/>
              </a:ext>
            </a:extLst>
          </p:cNvPr>
          <p:cNvSpPr txBox="1">
            <a:spLocks/>
          </p:cNvSpPr>
          <p:nvPr/>
        </p:nvSpPr>
        <p:spPr>
          <a:xfrm>
            <a:off x="695325" y="2830244"/>
            <a:ext cx="10801350" cy="1197511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400" b="1" i="0" kern="1200" spc="-150">
                <a:solidFill>
                  <a:schemeClr val="accent1"/>
                </a:solidFill>
                <a:latin typeface="+mn-lt"/>
                <a:ea typeface="Helvetica" charset="0"/>
                <a:cs typeface="Helvetica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/>
            <a:r>
              <a:rPr lang="en-US" sz="7200" dirty="0">
                <a:solidFill>
                  <a:schemeClr val="bg1"/>
                </a:solidFill>
                <a:latin typeface="DIN OT" panose="020B0504020201010104" pitchFamily="34" charset="77"/>
              </a:rPr>
              <a:t>Answers to Questions</a:t>
            </a:r>
          </a:p>
        </p:txBody>
      </p:sp>
    </p:spTree>
    <p:extLst>
      <p:ext uri="{BB962C8B-B14F-4D97-AF65-F5344CB8AC3E}">
        <p14:creationId xmlns:p14="http://schemas.microsoft.com/office/powerpoint/2010/main" val="29549522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D28A30-DB47-94A4-5507-0C5EA85055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C42D945A-84CD-F139-86D3-F3CB25A8EE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236123"/>
            <a:ext cx="10801350" cy="1249363"/>
          </a:xfrm>
        </p:spPr>
        <p:txBody>
          <a:bodyPr/>
          <a:lstStyle/>
          <a:p>
            <a:r>
              <a:rPr lang="en-US" sz="4000" dirty="0">
                <a:latin typeface="DIN OT" panose="020B0504020201010104" pitchFamily="34" charset="77"/>
              </a:rPr>
              <a:t>1 GPU Utilization</a:t>
            </a:r>
          </a:p>
        </p:txBody>
      </p:sp>
      <p:sp>
        <p:nvSpPr>
          <p:cNvPr id="7" name="Title 15">
            <a:extLst>
              <a:ext uri="{FF2B5EF4-FFF2-40B4-BE49-F238E27FC236}">
                <a16:creationId xmlns:a16="http://schemas.microsoft.com/office/drawing/2014/main" id="{48733E2E-8209-3A06-6FBA-A174D9D51091}"/>
              </a:ext>
            </a:extLst>
          </p:cNvPr>
          <p:cNvSpPr txBox="1">
            <a:spLocks/>
          </p:cNvSpPr>
          <p:nvPr/>
        </p:nvSpPr>
        <p:spPr>
          <a:xfrm>
            <a:off x="1131092" y="1396586"/>
            <a:ext cx="10618789" cy="1725612"/>
          </a:xfrm>
          <a:prstGeom prst="rect">
            <a:avLst/>
          </a:prstGeom>
        </p:spPr>
        <p:txBody>
          <a:bodyPr vert="horz" lIns="0" tIns="0" rIns="91440" bIns="45720" rtlCol="0" anchor="ctr" anchorCtr="0">
            <a:no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400" b="1" i="0" kern="1200" spc="-150">
                <a:solidFill>
                  <a:schemeClr val="accent1"/>
                </a:solidFill>
                <a:latin typeface="+mn-lt"/>
                <a:ea typeface="Helvetica" charset="0"/>
                <a:cs typeface="Helvetica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z="2800" spc="0" dirty="0">
                <a:solidFill>
                  <a:srgbClr val="0070C0"/>
                </a:solidFill>
                <a:latin typeface="DIN OT" panose="020B0504020201010104" pitchFamily="34" charset="77"/>
              </a:rPr>
              <a:t>What are factors that can significantly bottleneck GPU </a:t>
            </a:r>
            <a:r>
              <a:rPr lang="en-US" sz="2800" i="1" spc="0" dirty="0">
                <a:solidFill>
                  <a:srgbClr val="0070C0"/>
                </a:solidFill>
                <a:latin typeface="DIN OT" panose="020B0504020201010104" pitchFamily="34" charset="77"/>
              </a:rPr>
              <a:t>utilization</a:t>
            </a:r>
            <a:r>
              <a:rPr lang="en-US" sz="2800" spc="0" dirty="0">
                <a:solidFill>
                  <a:srgbClr val="0070C0"/>
                </a:solidFill>
                <a:latin typeface="DIN OT" panose="020B0504020201010104" pitchFamily="34" charset="77"/>
              </a:rPr>
              <a:t> when not tuned properly during neural network training or inference? </a:t>
            </a:r>
            <a:r>
              <a:rPr lang="en-US" sz="2800" b="0" i="1" spc="0" dirty="0">
                <a:solidFill>
                  <a:srgbClr val="0070C0"/>
                </a:solidFill>
                <a:latin typeface="DIN OT" panose="020B0504020201010104" pitchFamily="34" charset="77"/>
              </a:rPr>
              <a:t>Check all that apply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2331592-BB74-34FD-8CBB-7E611D880F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4300" y="3289300"/>
            <a:ext cx="10112375" cy="2416175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b="0" dirty="0"/>
              <a:t>Improper batch size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0" dirty="0"/>
              <a:t>Using </a:t>
            </a:r>
            <a:r>
              <a:rPr lang="en-US" sz="2400" b="0" dirty="0" err="1"/>
              <a:t>softmax</a:t>
            </a:r>
            <a:r>
              <a:rPr lang="en-US" sz="2400" b="0" dirty="0"/>
              <a:t> instead of </a:t>
            </a:r>
            <a:r>
              <a:rPr lang="en-US" sz="2400" b="0" dirty="0" err="1"/>
              <a:t>ReLU</a:t>
            </a:r>
            <a:endParaRPr lang="en-US" sz="2400" b="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0" dirty="0"/>
              <a:t>Insufficient CPU allocated for data loading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0" dirty="0"/>
              <a:t>Too few or too many training epochs</a:t>
            </a:r>
          </a:p>
        </p:txBody>
      </p:sp>
    </p:spTree>
    <p:extLst>
      <p:ext uri="{BB962C8B-B14F-4D97-AF65-F5344CB8AC3E}">
        <p14:creationId xmlns:p14="http://schemas.microsoft.com/office/powerpoint/2010/main" val="281636188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7827C7-351E-515E-7269-F5BDE42966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D53E699F-5CB7-722D-8F06-2672E08193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236123"/>
            <a:ext cx="10801350" cy="1249363"/>
          </a:xfrm>
        </p:spPr>
        <p:txBody>
          <a:bodyPr/>
          <a:lstStyle/>
          <a:p>
            <a:r>
              <a:rPr lang="en-US" sz="4000" dirty="0">
                <a:latin typeface="DIN OT" panose="020B0504020201010104" pitchFamily="34" charset="77"/>
              </a:rPr>
              <a:t>1 GPU Utilization</a:t>
            </a:r>
          </a:p>
        </p:txBody>
      </p:sp>
      <p:sp>
        <p:nvSpPr>
          <p:cNvPr id="7" name="Title 15">
            <a:extLst>
              <a:ext uri="{FF2B5EF4-FFF2-40B4-BE49-F238E27FC236}">
                <a16:creationId xmlns:a16="http://schemas.microsoft.com/office/drawing/2014/main" id="{C11084C4-A950-8293-1E29-EB16FEA2A19D}"/>
              </a:ext>
            </a:extLst>
          </p:cNvPr>
          <p:cNvSpPr txBox="1">
            <a:spLocks/>
          </p:cNvSpPr>
          <p:nvPr/>
        </p:nvSpPr>
        <p:spPr>
          <a:xfrm>
            <a:off x="1131092" y="1396586"/>
            <a:ext cx="10618789" cy="1725612"/>
          </a:xfrm>
          <a:prstGeom prst="rect">
            <a:avLst/>
          </a:prstGeom>
        </p:spPr>
        <p:txBody>
          <a:bodyPr vert="horz" lIns="0" tIns="0" rIns="91440" bIns="45720" rtlCol="0" anchor="ctr" anchorCtr="0">
            <a:no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400" b="1" i="0" kern="1200" spc="-150">
                <a:solidFill>
                  <a:schemeClr val="accent1"/>
                </a:solidFill>
                <a:latin typeface="+mn-lt"/>
                <a:ea typeface="Helvetica" charset="0"/>
                <a:cs typeface="Helvetica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z="2800" spc="0" dirty="0">
                <a:solidFill>
                  <a:srgbClr val="0070C0"/>
                </a:solidFill>
                <a:latin typeface="DIN OT" panose="020B0504020201010104" pitchFamily="34" charset="77"/>
              </a:rPr>
              <a:t>What are factors that can significantly bottleneck GPU </a:t>
            </a:r>
            <a:r>
              <a:rPr lang="en-US" sz="2800" i="1" spc="0" dirty="0">
                <a:solidFill>
                  <a:srgbClr val="0070C0"/>
                </a:solidFill>
                <a:latin typeface="DIN OT" panose="020B0504020201010104" pitchFamily="34" charset="77"/>
              </a:rPr>
              <a:t>utilization</a:t>
            </a:r>
            <a:r>
              <a:rPr lang="en-US" sz="2800" spc="0" dirty="0">
                <a:solidFill>
                  <a:srgbClr val="0070C0"/>
                </a:solidFill>
                <a:latin typeface="DIN OT" panose="020B0504020201010104" pitchFamily="34" charset="77"/>
              </a:rPr>
              <a:t> when not tuned properly during neural network training or inference? </a:t>
            </a:r>
            <a:r>
              <a:rPr lang="en-US" sz="2800" b="0" i="1" spc="0" dirty="0">
                <a:solidFill>
                  <a:srgbClr val="0070C0"/>
                </a:solidFill>
                <a:latin typeface="DIN OT" panose="020B0504020201010104" pitchFamily="34" charset="77"/>
              </a:rPr>
              <a:t>Check all that apply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3EE35C4-CFD1-37A0-9644-61E9A4F4C0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4300" y="3289300"/>
            <a:ext cx="10112375" cy="2416175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b="0" dirty="0"/>
              <a:t>Improper batch size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0" dirty="0"/>
              <a:t>Using </a:t>
            </a:r>
            <a:r>
              <a:rPr lang="en-US" sz="2400" b="0" dirty="0" err="1"/>
              <a:t>softmax</a:t>
            </a:r>
            <a:r>
              <a:rPr lang="en-US" sz="2400" b="0" dirty="0"/>
              <a:t> instead of </a:t>
            </a:r>
            <a:r>
              <a:rPr lang="en-US" sz="2400" b="0" dirty="0" err="1"/>
              <a:t>ReLU</a:t>
            </a:r>
            <a:endParaRPr lang="en-US" sz="2400" b="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0" dirty="0"/>
              <a:t>Insufficient CPU allocated for data loading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0" dirty="0"/>
              <a:t>Too few or too many training epochs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14C0397-79FF-7ABD-D7CB-79B8245FE6B1}"/>
              </a:ext>
            </a:extLst>
          </p:cNvPr>
          <p:cNvSpPr/>
          <p:nvPr/>
        </p:nvSpPr>
        <p:spPr>
          <a:xfrm>
            <a:off x="1485900" y="3263899"/>
            <a:ext cx="6731000" cy="548928"/>
          </a:xfrm>
          <a:prstGeom prst="rect">
            <a:avLst/>
          </a:prstGeom>
          <a:noFill/>
          <a:ln w="57150">
            <a:solidFill>
              <a:srgbClr val="B500C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5B784C8-2FF2-A45D-70D9-4F610F0E7A4A}"/>
              </a:ext>
            </a:extLst>
          </p:cNvPr>
          <p:cNvSpPr/>
          <p:nvPr/>
        </p:nvSpPr>
        <p:spPr>
          <a:xfrm>
            <a:off x="1485900" y="4464116"/>
            <a:ext cx="6731000" cy="548928"/>
          </a:xfrm>
          <a:prstGeom prst="rect">
            <a:avLst/>
          </a:prstGeom>
          <a:noFill/>
          <a:ln w="57150">
            <a:solidFill>
              <a:srgbClr val="B500C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501407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2FB4F1-07FA-B813-E809-F885ED7A5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A09850DD-7758-1F1C-F1DD-03C2A81E43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236123"/>
            <a:ext cx="10801350" cy="1249363"/>
          </a:xfrm>
        </p:spPr>
        <p:txBody>
          <a:bodyPr/>
          <a:lstStyle/>
          <a:p>
            <a:r>
              <a:rPr lang="en-US" sz="4000" dirty="0">
                <a:latin typeface="DIN OT" panose="020B0504020201010104" pitchFamily="34" charset="77"/>
              </a:rPr>
              <a:t>2 RNNs</a:t>
            </a:r>
          </a:p>
        </p:txBody>
      </p:sp>
      <p:sp>
        <p:nvSpPr>
          <p:cNvPr id="7" name="Title 15">
            <a:extLst>
              <a:ext uri="{FF2B5EF4-FFF2-40B4-BE49-F238E27FC236}">
                <a16:creationId xmlns:a16="http://schemas.microsoft.com/office/drawing/2014/main" id="{303726CF-EC5B-9F18-E3BB-DBEA958193E3}"/>
              </a:ext>
            </a:extLst>
          </p:cNvPr>
          <p:cNvSpPr txBox="1">
            <a:spLocks/>
          </p:cNvSpPr>
          <p:nvPr/>
        </p:nvSpPr>
        <p:spPr>
          <a:xfrm>
            <a:off x="1131092" y="1062038"/>
            <a:ext cx="10618789" cy="1725612"/>
          </a:xfrm>
          <a:prstGeom prst="rect">
            <a:avLst/>
          </a:prstGeom>
        </p:spPr>
        <p:txBody>
          <a:bodyPr vert="horz" lIns="0" tIns="0" rIns="91440" bIns="45720" rtlCol="0" anchor="ctr" anchorCtr="0">
            <a:no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400" b="1" i="0" kern="1200" spc="-150">
                <a:solidFill>
                  <a:schemeClr val="accent1"/>
                </a:solidFill>
                <a:latin typeface="+mn-lt"/>
                <a:ea typeface="Helvetica" charset="0"/>
                <a:cs typeface="Helvetica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z="2800" spc="0" dirty="0">
                <a:solidFill>
                  <a:srgbClr val="0070C0"/>
                </a:solidFill>
                <a:latin typeface="DIN OT" panose="020B0504020201010104" pitchFamily="34" charset="77"/>
              </a:rPr>
              <a:t>What is the primary features that distinguishes RNNs from basic feedforward neural networks?</a:t>
            </a:r>
            <a:endParaRPr lang="en-US" sz="2800" b="0" i="1" spc="0" dirty="0">
              <a:solidFill>
                <a:srgbClr val="0070C0"/>
              </a:solidFill>
              <a:latin typeface="DIN OT" panose="020B0504020201010104" pitchFamily="34" charset="77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1E82584-5AEA-08B8-3D43-665E0E8917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4300" y="2730500"/>
            <a:ext cx="10112375" cy="269240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b="0" dirty="0"/>
              <a:t>They have convolutional layers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0" dirty="0"/>
              <a:t>They are used for predicting sequential data, where patterns can “recur”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0" dirty="0"/>
              <a:t>They have connections that loop back on themselves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0" dirty="0"/>
              <a:t>They make use of multi-head attention</a:t>
            </a:r>
          </a:p>
        </p:txBody>
      </p:sp>
    </p:spTree>
    <p:extLst>
      <p:ext uri="{BB962C8B-B14F-4D97-AF65-F5344CB8AC3E}">
        <p14:creationId xmlns:p14="http://schemas.microsoft.com/office/powerpoint/2010/main" val="20016352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3044E7-677A-C19A-4150-1085BD039A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1D7366EA-34C0-FD5B-D473-B13A93CBF4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236123"/>
            <a:ext cx="10801350" cy="1249363"/>
          </a:xfrm>
        </p:spPr>
        <p:txBody>
          <a:bodyPr/>
          <a:lstStyle/>
          <a:p>
            <a:r>
              <a:rPr lang="en-US" sz="4000" dirty="0">
                <a:latin typeface="DIN OT" panose="020B0504020201010104" pitchFamily="34" charset="77"/>
              </a:rPr>
              <a:t>2 RNNs</a:t>
            </a:r>
          </a:p>
        </p:txBody>
      </p:sp>
      <p:sp>
        <p:nvSpPr>
          <p:cNvPr id="7" name="Title 15">
            <a:extLst>
              <a:ext uri="{FF2B5EF4-FFF2-40B4-BE49-F238E27FC236}">
                <a16:creationId xmlns:a16="http://schemas.microsoft.com/office/drawing/2014/main" id="{983EA995-E8D8-991A-C180-6F5F598A73B8}"/>
              </a:ext>
            </a:extLst>
          </p:cNvPr>
          <p:cNvSpPr txBox="1">
            <a:spLocks/>
          </p:cNvSpPr>
          <p:nvPr/>
        </p:nvSpPr>
        <p:spPr>
          <a:xfrm>
            <a:off x="1131092" y="1062038"/>
            <a:ext cx="10618789" cy="1725612"/>
          </a:xfrm>
          <a:prstGeom prst="rect">
            <a:avLst/>
          </a:prstGeom>
        </p:spPr>
        <p:txBody>
          <a:bodyPr vert="horz" lIns="0" tIns="0" rIns="91440" bIns="45720" rtlCol="0" anchor="ctr" anchorCtr="0">
            <a:no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400" b="1" i="0" kern="1200" spc="-150">
                <a:solidFill>
                  <a:schemeClr val="accent1"/>
                </a:solidFill>
                <a:latin typeface="+mn-lt"/>
                <a:ea typeface="Helvetica" charset="0"/>
                <a:cs typeface="Helvetica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z="2800" spc="0" dirty="0">
                <a:solidFill>
                  <a:srgbClr val="0070C0"/>
                </a:solidFill>
                <a:latin typeface="DIN OT" panose="020B0504020201010104" pitchFamily="34" charset="77"/>
              </a:rPr>
              <a:t>What is the primary features that distinguishes RNNs from basic feedforward neural networks?</a:t>
            </a:r>
            <a:endParaRPr lang="en-US" sz="2800" b="0" i="1" spc="0" dirty="0">
              <a:solidFill>
                <a:srgbClr val="0070C0"/>
              </a:solidFill>
              <a:latin typeface="DIN OT" panose="020B0504020201010104" pitchFamily="34" charset="77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79BB03A-B3DC-0886-192F-6C8E764EEC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4300" y="2730500"/>
            <a:ext cx="10112375" cy="269240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b="0" dirty="0"/>
              <a:t>They have convolutional layers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0" dirty="0"/>
              <a:t>They are used for predicting sequential data, where patterns can “recur”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0" dirty="0"/>
              <a:t>They have connections that loop back on themselves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0" dirty="0"/>
              <a:t>They make use of multi-head attention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719B53C-E602-26D8-C6B9-1F413E2853CE}"/>
              </a:ext>
            </a:extLst>
          </p:cNvPr>
          <p:cNvSpPr/>
          <p:nvPr/>
        </p:nvSpPr>
        <p:spPr>
          <a:xfrm>
            <a:off x="1485900" y="4241799"/>
            <a:ext cx="9563100" cy="548928"/>
          </a:xfrm>
          <a:prstGeom prst="rect">
            <a:avLst/>
          </a:prstGeom>
          <a:noFill/>
          <a:ln w="57150">
            <a:solidFill>
              <a:srgbClr val="B500C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447226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2E95BB-94AE-5BC9-C3CA-E8D2C71571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6B198107-F928-1A71-E026-7B258CEE6E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236123"/>
            <a:ext cx="10801350" cy="1249363"/>
          </a:xfrm>
        </p:spPr>
        <p:txBody>
          <a:bodyPr/>
          <a:lstStyle/>
          <a:p>
            <a:r>
              <a:rPr lang="en-US" sz="4000" dirty="0">
                <a:latin typeface="DIN OT" panose="020B0504020201010104" pitchFamily="34" charset="77"/>
              </a:rPr>
              <a:t>3 Long-term Dependencies</a:t>
            </a:r>
          </a:p>
        </p:txBody>
      </p:sp>
      <p:sp>
        <p:nvSpPr>
          <p:cNvPr id="7" name="Title 15">
            <a:extLst>
              <a:ext uri="{FF2B5EF4-FFF2-40B4-BE49-F238E27FC236}">
                <a16:creationId xmlns:a16="http://schemas.microsoft.com/office/drawing/2014/main" id="{AEA6CD09-C6DD-00D4-80D7-5CF223DBFF4A}"/>
              </a:ext>
            </a:extLst>
          </p:cNvPr>
          <p:cNvSpPr txBox="1">
            <a:spLocks/>
          </p:cNvSpPr>
          <p:nvPr/>
        </p:nvSpPr>
        <p:spPr>
          <a:xfrm>
            <a:off x="1131092" y="1219200"/>
            <a:ext cx="10618789" cy="1725612"/>
          </a:xfrm>
          <a:prstGeom prst="rect">
            <a:avLst/>
          </a:prstGeom>
        </p:spPr>
        <p:txBody>
          <a:bodyPr vert="horz" lIns="0" tIns="0" rIns="91440" bIns="45720" rtlCol="0" anchor="ctr" anchorCtr="0">
            <a:no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400" b="1" i="0" kern="1200" spc="-150">
                <a:solidFill>
                  <a:schemeClr val="accent1"/>
                </a:solidFill>
                <a:latin typeface="+mn-lt"/>
                <a:ea typeface="Helvetica" charset="0"/>
                <a:cs typeface="Helvetica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z="2800" spc="0" dirty="0">
                <a:solidFill>
                  <a:srgbClr val="0070C0"/>
                </a:solidFill>
                <a:latin typeface="DIN OT" panose="020B0504020201010104" pitchFamily="34" charset="77"/>
              </a:rPr>
              <a:t>What mechanism is typically used to capture long-term dependencies for RNNs?</a:t>
            </a:r>
            <a:endParaRPr lang="en-US" sz="2800" b="0" i="1" spc="0" dirty="0">
              <a:solidFill>
                <a:srgbClr val="0070C0"/>
              </a:solidFill>
              <a:latin typeface="DIN OT" panose="020B0504020201010104" pitchFamily="34" charset="77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60C78E5-F50D-D39F-0C3A-33C973D00C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4300" y="2959100"/>
            <a:ext cx="10112375" cy="269240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b="0" dirty="0"/>
              <a:t>Pooling layers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0" dirty="0"/>
              <a:t>Gated mechanisms like in LSTM or GRU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0" dirty="0"/>
              <a:t>Fully connected layers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0" dirty="0"/>
              <a:t>Passing the previous time step’s output to the next time step</a:t>
            </a:r>
          </a:p>
        </p:txBody>
      </p:sp>
    </p:spTree>
    <p:extLst>
      <p:ext uri="{BB962C8B-B14F-4D97-AF65-F5344CB8AC3E}">
        <p14:creationId xmlns:p14="http://schemas.microsoft.com/office/powerpoint/2010/main" val="193248186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theme/theme1.xml><?xml version="1.0" encoding="utf-8"?>
<a:theme xmlns:a="http://schemas.openxmlformats.org/drawingml/2006/main" name="AIM Nexus 2017">
  <a:themeElements>
    <a:clrScheme name="AIM Nexus 1">
      <a:dk1>
        <a:srgbClr val="181818"/>
      </a:dk1>
      <a:lt1>
        <a:srgbClr val="FFFFFF"/>
      </a:lt1>
      <a:dk2>
        <a:srgbClr val="272040"/>
      </a:dk2>
      <a:lt2>
        <a:srgbClr val="FFFFFF"/>
      </a:lt2>
      <a:accent1>
        <a:srgbClr val="383357"/>
      </a:accent1>
      <a:accent2>
        <a:srgbClr val="6E3476"/>
      </a:accent2>
      <a:accent3>
        <a:srgbClr val="00A5D3"/>
      </a:accent3>
      <a:accent4>
        <a:srgbClr val="009A57"/>
      </a:accent4>
      <a:accent5>
        <a:srgbClr val="FFD300"/>
      </a:accent5>
      <a:accent6>
        <a:srgbClr val="272040"/>
      </a:accent6>
      <a:hlink>
        <a:srgbClr val="00A5D3"/>
      </a:hlink>
      <a:folHlink>
        <a:srgbClr val="6E3476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IM-2017-169Wide" id="{00F29485-4A80-6B44-802E-95D8CADDBFA5}" vid="{853183BE-8B92-634D-A677-4CD286FA9DB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99BC233BFF143A74C66E7C36DAB6D" ma:contentTypeVersion="2" ma:contentTypeDescription="Create a new document." ma:contentTypeScope="" ma:versionID="35ea3f2aa69b29cdf4d06777066929f5">
  <xsd:schema xmlns:xsd="http://www.w3.org/2001/XMLSchema" xmlns:xs="http://www.w3.org/2001/XMLSchema" xmlns:p="http://schemas.microsoft.com/office/2006/metadata/properties" xmlns:ns2="ac15baf7-6e3c-4d16-9dbd-20b978accb16" targetNamespace="http://schemas.microsoft.com/office/2006/metadata/properties" ma:root="true" ma:fieldsID="6b8cf1f89885a3b0a9468dd23f6c6ccf" ns2:_="">
    <xsd:import namespace="ac15baf7-6e3c-4d16-9dbd-20b978accb1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c15baf7-6e3c-4d16-9dbd-20b978accb1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514626E-D683-48BA-A835-1515D4514F8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96CCD30-F4D4-462D-8916-380EA521A04B}">
  <ds:schemaRefs>
    <ds:schemaRef ds:uri="http://schemas.microsoft.com/office/2006/metadata/properties"/>
    <ds:schemaRef ds:uri="http://www.w3.org/2000/xmlns/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04706D04-544B-4058-8618-85C93AAAA15C}">
  <ds:schemaRefs>
    <ds:schemaRef ds:uri="http://schemas.microsoft.com/office/2006/metadata/contentType"/>
    <ds:schemaRef ds:uri="http://schemas.microsoft.com/office/2006/metadata/properties/metaAttributes"/>
    <ds:schemaRef ds:uri="http://www.w3.org/2000/xmlns/"/>
    <ds:schemaRef ds:uri="http://www.w3.org/2001/XMLSchema"/>
    <ds:schemaRef ds:uri="ac15baf7-6e3c-4d16-9dbd-20b978accb16"/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27508</TotalTime>
  <Words>2225</Words>
  <Application>Microsoft Macintosh PowerPoint</Application>
  <PresentationFormat>Widescreen</PresentationFormat>
  <Paragraphs>325</Paragraphs>
  <Slides>38</Slides>
  <Notes>37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8" baseType="lpstr">
      <vt:lpstr>Arial</vt:lpstr>
      <vt:lpstr>Calibri</vt:lpstr>
      <vt:lpstr>Cambria Math</vt:lpstr>
      <vt:lpstr>Consolas</vt:lpstr>
      <vt:lpstr>DIN OT</vt:lpstr>
      <vt:lpstr>Helvetica Light</vt:lpstr>
      <vt:lpstr>LucidaGrande</vt:lpstr>
      <vt:lpstr>Roboto</vt:lpstr>
      <vt:lpstr>Wingdings</vt:lpstr>
      <vt:lpstr>AIM Nexus 2017</vt:lpstr>
      <vt:lpstr>Quiz 2: RNN</vt:lpstr>
      <vt:lpstr>Session 11 and 12</vt:lpstr>
      <vt:lpstr>Quiz 2: RNN</vt:lpstr>
      <vt:lpstr>PowerPoint Presentation</vt:lpstr>
      <vt:lpstr>1 GPU Utilization</vt:lpstr>
      <vt:lpstr>1 GPU Utilization</vt:lpstr>
      <vt:lpstr>2 RNNs</vt:lpstr>
      <vt:lpstr>2 RNNs</vt:lpstr>
      <vt:lpstr>3 Long-term Dependencies</vt:lpstr>
      <vt:lpstr>3 Long-term Dependencies</vt:lpstr>
      <vt:lpstr>4 RNN Variants</vt:lpstr>
      <vt:lpstr>4 RNN Variants</vt:lpstr>
      <vt:lpstr>5 Unfolding</vt:lpstr>
      <vt:lpstr>5 Unfolding</vt:lpstr>
      <vt:lpstr>6 Vanishing and Exploding Gradients</vt:lpstr>
      <vt:lpstr>6 Vanishing and Exploding Gradients</vt:lpstr>
      <vt:lpstr>6 Vanishing and Exploding Gradients</vt:lpstr>
      <vt:lpstr>7 Gates</vt:lpstr>
      <vt:lpstr>7 Gates</vt:lpstr>
      <vt:lpstr>7 Gates</vt:lpstr>
      <vt:lpstr>8 LSTM</vt:lpstr>
      <vt:lpstr>8 LSTM</vt:lpstr>
      <vt:lpstr>PowerPoint Presentation</vt:lpstr>
      <vt:lpstr>PowerPoint Presentation</vt:lpstr>
      <vt:lpstr>9 Challenges of RNNs</vt:lpstr>
      <vt:lpstr>9 Challenges of RNNs</vt:lpstr>
      <vt:lpstr>10 Gradient Clipping</vt:lpstr>
      <vt:lpstr>10 Gradient Clipping</vt:lpstr>
      <vt:lpstr>10 Gradient Clipping</vt:lpstr>
      <vt:lpstr>11 RNN Activation Functions</vt:lpstr>
      <vt:lpstr>11 RNN Activation Functions</vt:lpstr>
      <vt:lpstr>12 RNN Applications</vt:lpstr>
      <vt:lpstr>12 RNN Applications</vt:lpstr>
      <vt:lpstr>13 Embeddings</vt:lpstr>
      <vt:lpstr>13 Embeddings</vt:lpstr>
      <vt:lpstr>13 Embeddings</vt:lpstr>
      <vt:lpstr>13 Embeddings</vt:lpstr>
      <vt:lpstr>13 Embeddings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Prospects and Challenges of the ASEAN Economic Community</dc:title>
  <dc:creator>Ma. Daphne F. Oliveros</dc:creator>
  <cp:lastModifiedBy>Leodegario U. Lorenzo II</cp:lastModifiedBy>
  <cp:revision>546</cp:revision>
  <cp:lastPrinted>2021-04-29T00:57:40Z</cp:lastPrinted>
  <dcterms:created xsi:type="dcterms:W3CDTF">2017-05-18T02:43:16Z</dcterms:created>
  <dcterms:modified xsi:type="dcterms:W3CDTF">2025-05-09T07:38:53Z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0x010100EEC99BC233BFF143A74C66E7C36DAB6D</vt:lpwstr>
  </property>
</Properties>
</file>